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media/image21.jpg" ContentType="image/png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71" r:id="rId3"/>
    <p:sldId id="268" r:id="rId4"/>
    <p:sldId id="257" r:id="rId5"/>
    <p:sldId id="270" r:id="rId6"/>
    <p:sldId id="264" r:id="rId7"/>
    <p:sldId id="265" r:id="rId8"/>
    <p:sldId id="266" r:id="rId9"/>
    <p:sldId id="267" r:id="rId10"/>
    <p:sldId id="259" r:id="rId11"/>
  </p:sldIdLst>
  <p:sldSz cx="12192000" cy="6858000"/>
  <p:notesSz cx="6858000" cy="9144000"/>
  <p:embeddedFontLst>
    <p:embeddedFont>
      <p:font typeface="张海山锐谐体" panose="02000000000000000000" pitchFamily="2" charset="-122"/>
      <p:regular r:id="rId13"/>
    </p:embeddedFont>
    <p:embeddedFont>
      <p:font typeface="Andalus" panose="02020603050405020304" pitchFamily="18" charset="-78"/>
      <p:regular r:id="rId14"/>
    </p:embeddedFont>
    <p:embeddedFont>
      <p:font typeface="等线 Light" panose="02010600030101010101" pitchFamily="2" charset="-122"/>
      <p:regular r:id="rId15"/>
    </p:embeddedFont>
    <p:embeddedFont>
      <p:font typeface="等线" panose="02010600030101010101" pitchFamily="2" charset="-122"/>
      <p:regular r:id="rId16"/>
      <p:bold r:id="rId17"/>
    </p:embeddedFont>
    <p:embeddedFont>
      <p:font typeface="方正舒体" panose="02010601030101010101" pitchFamily="2" charset="-122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838"/>
    <a:srgbClr val="333F50"/>
    <a:srgbClr val="7F7F7F"/>
    <a:srgbClr val="55AD9A"/>
    <a:srgbClr val="4E4C4C"/>
    <a:srgbClr val="43A48F"/>
    <a:srgbClr val="060606"/>
    <a:srgbClr val="007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2391-DA47-4EF2-A4BF-4E69ABB2C81E}" type="datetimeFigureOut">
              <a:rPr lang="zh-CN" altLang="en-US" smtClean="0"/>
              <a:t>2017/5/5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77E52-8434-476B-96F7-7093D8358C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198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77E52-8434-476B-96F7-7093D8358CD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169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  <a:endParaRPr lang="zh-CN" altLang="en-US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DC78199-AFED-489B-8D92-ADEC022E4FF0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1913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F9264-143D-47D2-BCEB-13DFF460DFEF}" type="datetimeFigureOut">
              <a:rPr lang="zh-CN" altLang="en-US" smtClean="0"/>
              <a:t>2017/5/5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AF38B-FF48-4F3E-8F8B-FC6D65D74E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037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F9264-143D-47D2-BCEB-13DFF460DFEF}" type="datetimeFigureOut">
              <a:rPr lang="zh-CN" altLang="en-US" smtClean="0"/>
              <a:t>2017/5/5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AF38B-FF48-4F3E-8F8B-FC6D65D74E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403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F9264-143D-47D2-BCEB-13DFF460DFEF}" type="datetimeFigureOut">
              <a:rPr lang="zh-CN" altLang="en-US" smtClean="0"/>
              <a:t>2017/5/5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AF38B-FF48-4F3E-8F8B-FC6D65D74E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562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F9264-143D-47D2-BCEB-13DFF460DFEF}" type="datetimeFigureOut">
              <a:rPr lang="zh-CN" altLang="en-US" smtClean="0"/>
              <a:t>2017/5/5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AF38B-FF48-4F3E-8F8B-FC6D65D74E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81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F9264-143D-47D2-BCEB-13DFF460DFEF}" type="datetimeFigureOut">
              <a:rPr lang="zh-CN" altLang="en-US" smtClean="0"/>
              <a:t>2017/5/5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AF38B-FF48-4F3E-8F8B-FC6D65D74E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0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F9264-143D-47D2-BCEB-13DFF460DFEF}" type="datetimeFigureOut">
              <a:rPr lang="zh-CN" altLang="en-US" smtClean="0"/>
              <a:t>2017/5/5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AF38B-FF48-4F3E-8F8B-FC6D65D74E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422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F9264-143D-47D2-BCEB-13DFF460DFEF}" type="datetimeFigureOut">
              <a:rPr lang="zh-CN" altLang="en-US" smtClean="0"/>
              <a:t>2017/5/5 Friday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AF38B-FF48-4F3E-8F8B-FC6D65D74E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219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F9264-143D-47D2-BCEB-13DFF460DFEF}" type="datetimeFigureOut">
              <a:rPr lang="zh-CN" altLang="en-US" smtClean="0"/>
              <a:t>2017/5/5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AF38B-FF48-4F3E-8F8B-FC6D65D74E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014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F9264-143D-47D2-BCEB-13DFF460DFEF}" type="datetimeFigureOut">
              <a:rPr lang="zh-CN" altLang="en-US" smtClean="0"/>
              <a:t>2017/5/5 Friday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AF38B-FF48-4F3E-8F8B-FC6D65D74E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755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F9264-143D-47D2-BCEB-13DFF460DFEF}" type="datetimeFigureOut">
              <a:rPr lang="zh-CN" altLang="en-US" smtClean="0"/>
              <a:t>2017/5/5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AF38B-FF48-4F3E-8F8B-FC6D65D74E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176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F9264-143D-47D2-BCEB-13DFF460DFEF}" type="datetimeFigureOut">
              <a:rPr lang="zh-CN" altLang="en-US" smtClean="0"/>
              <a:t>2017/5/5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AF38B-FF48-4F3E-8F8B-FC6D65D74E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331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F9264-143D-47D2-BCEB-13DFF460DFEF}" type="datetimeFigureOut">
              <a:rPr lang="zh-CN" altLang="en-US" smtClean="0"/>
              <a:t>2017/5/5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AF38B-FF48-4F3E-8F8B-FC6D65D74E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527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0" y="-1"/>
            <a:ext cx="12192000" cy="4875189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>
              <a:solidFill>
                <a:schemeClr val="tx1"/>
              </a:solidFill>
            </a:endParaRPr>
          </a:p>
          <a:p>
            <a:pPr algn="ctr"/>
            <a:endParaRPr lang="zh-CN" altLang="en-US"/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2989943"/>
            <a:ext cx="3483429" cy="3868057"/>
          </a:xfrm>
          <a:custGeom>
            <a:avLst/>
            <a:gdLst>
              <a:gd name="connsiteX0" fmla="*/ 0 w 3483429"/>
              <a:gd name="connsiteY0" fmla="*/ 31903 h 3868057"/>
              <a:gd name="connsiteX1" fmla="*/ 110285 w 3483429"/>
              <a:gd name="connsiteY1" fmla="*/ 121621 h 3868057"/>
              <a:gd name="connsiteX2" fmla="*/ 649693 w 3483429"/>
              <a:gd name="connsiteY2" fmla="*/ 489414 h 3868057"/>
              <a:gd name="connsiteX3" fmla="*/ 1887650 w 3483429"/>
              <a:gd name="connsiteY3" fmla="*/ 1122460 h 3868057"/>
              <a:gd name="connsiteX4" fmla="*/ 3463231 w 3483429"/>
              <a:gd name="connsiteY4" fmla="*/ 1600762 h 3868057"/>
              <a:gd name="connsiteX5" fmla="*/ 3483429 w 3483429"/>
              <a:gd name="connsiteY5" fmla="*/ 1605328 h 3868057"/>
              <a:gd name="connsiteX6" fmla="*/ 3483429 w 3483429"/>
              <a:gd name="connsiteY6" fmla="*/ 3868057 h 3868057"/>
              <a:gd name="connsiteX7" fmla="*/ 0 w 3483429"/>
              <a:gd name="connsiteY7" fmla="*/ 3868057 h 3868057"/>
              <a:gd name="connsiteX8" fmla="*/ 0 w 3483429"/>
              <a:gd name="connsiteY8" fmla="*/ 0 h 3868057"/>
              <a:gd name="connsiteX9" fmla="*/ 662657 w 3483429"/>
              <a:gd name="connsiteY9" fmla="*/ 0 h 3868057"/>
              <a:gd name="connsiteX10" fmla="*/ 0 w 3483429"/>
              <a:gd name="connsiteY10" fmla="*/ 10701 h 38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83429" h="3868057">
                <a:moveTo>
                  <a:pt x="0" y="31903"/>
                </a:moveTo>
                <a:lnTo>
                  <a:pt x="110285" y="121621"/>
                </a:lnTo>
                <a:cubicBezTo>
                  <a:pt x="250522" y="233338"/>
                  <a:pt x="410542" y="350496"/>
                  <a:pt x="649693" y="489414"/>
                </a:cubicBezTo>
                <a:cubicBezTo>
                  <a:pt x="968561" y="674638"/>
                  <a:pt x="1418727" y="937235"/>
                  <a:pt x="1887650" y="1122460"/>
                </a:cubicBezTo>
                <a:cubicBezTo>
                  <a:pt x="2356573" y="1307685"/>
                  <a:pt x="2954450" y="1478842"/>
                  <a:pt x="3463231" y="1600762"/>
                </a:cubicBezTo>
                <a:lnTo>
                  <a:pt x="3483429" y="1605328"/>
                </a:lnTo>
                <a:lnTo>
                  <a:pt x="3483429" y="3868057"/>
                </a:lnTo>
                <a:lnTo>
                  <a:pt x="0" y="3868057"/>
                </a:lnTo>
                <a:close/>
                <a:moveTo>
                  <a:pt x="0" y="0"/>
                </a:moveTo>
                <a:lnTo>
                  <a:pt x="662657" y="0"/>
                </a:lnTo>
                <a:lnTo>
                  <a:pt x="0" y="10701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787" y="4875188"/>
            <a:ext cx="4543865" cy="20866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0" name="任意多边形: 形状 29"/>
          <p:cNvSpPr/>
          <p:nvPr/>
        </p:nvSpPr>
        <p:spPr>
          <a:xfrm>
            <a:off x="-6138" y="2798998"/>
            <a:ext cx="12198138" cy="2076190"/>
          </a:xfrm>
          <a:custGeom>
            <a:avLst/>
            <a:gdLst>
              <a:gd name="connsiteX0" fmla="*/ 0 w 12198138"/>
              <a:gd name="connsiteY0" fmla="*/ 196948 h 2076190"/>
              <a:gd name="connsiteX1" fmla="*/ 675249 w 12198138"/>
              <a:gd name="connsiteY1" fmla="*/ 675249 h 2076190"/>
              <a:gd name="connsiteX2" fmla="*/ 1913206 w 12198138"/>
              <a:gd name="connsiteY2" fmla="*/ 1308295 h 2076190"/>
              <a:gd name="connsiteX3" fmla="*/ 3488787 w 12198138"/>
              <a:gd name="connsiteY3" fmla="*/ 1786597 h 2076190"/>
              <a:gd name="connsiteX4" fmla="*/ 4965895 w 12198138"/>
              <a:gd name="connsiteY4" fmla="*/ 2039815 h 2076190"/>
              <a:gd name="connsiteX5" fmla="*/ 6499274 w 12198138"/>
              <a:gd name="connsiteY5" fmla="*/ 2053883 h 2076190"/>
              <a:gd name="connsiteX6" fmla="*/ 8032652 w 12198138"/>
              <a:gd name="connsiteY6" fmla="*/ 1842868 h 2076190"/>
              <a:gd name="connsiteX7" fmla="*/ 9931790 w 12198138"/>
              <a:gd name="connsiteY7" fmla="*/ 1308295 h 2076190"/>
              <a:gd name="connsiteX8" fmla="*/ 11830929 w 12198138"/>
              <a:gd name="connsiteY8" fmla="*/ 309489 h 2076190"/>
              <a:gd name="connsiteX9" fmla="*/ 12196689 w 12198138"/>
              <a:gd name="connsiteY9" fmla="*/ 0 h 207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8138" h="2076190">
                <a:moveTo>
                  <a:pt x="0" y="196948"/>
                </a:moveTo>
                <a:cubicBezTo>
                  <a:pt x="178190" y="343486"/>
                  <a:pt x="356381" y="490025"/>
                  <a:pt x="675249" y="675249"/>
                </a:cubicBezTo>
                <a:cubicBezTo>
                  <a:pt x="994117" y="860473"/>
                  <a:pt x="1444283" y="1123070"/>
                  <a:pt x="1913206" y="1308295"/>
                </a:cubicBezTo>
                <a:cubicBezTo>
                  <a:pt x="2382129" y="1493520"/>
                  <a:pt x="2980006" y="1664677"/>
                  <a:pt x="3488787" y="1786597"/>
                </a:cubicBezTo>
                <a:cubicBezTo>
                  <a:pt x="3997568" y="1908517"/>
                  <a:pt x="4464147" y="1995267"/>
                  <a:pt x="4965895" y="2039815"/>
                </a:cubicBezTo>
                <a:cubicBezTo>
                  <a:pt x="5467643" y="2084363"/>
                  <a:pt x="5988148" y="2086707"/>
                  <a:pt x="6499274" y="2053883"/>
                </a:cubicBezTo>
                <a:cubicBezTo>
                  <a:pt x="7010400" y="2021059"/>
                  <a:pt x="7460566" y="1967133"/>
                  <a:pt x="8032652" y="1842868"/>
                </a:cubicBezTo>
                <a:cubicBezTo>
                  <a:pt x="8604738" y="1718603"/>
                  <a:pt x="9298744" y="1563858"/>
                  <a:pt x="9931790" y="1308295"/>
                </a:cubicBezTo>
                <a:cubicBezTo>
                  <a:pt x="10564836" y="1052732"/>
                  <a:pt x="11453446" y="527538"/>
                  <a:pt x="11830929" y="309489"/>
                </a:cubicBezTo>
                <a:cubicBezTo>
                  <a:pt x="12208412" y="91440"/>
                  <a:pt x="12202550" y="45720"/>
                  <a:pt x="12196689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0" name="直接连接符 79"/>
          <p:cNvCxnSpPr>
            <a:cxnSpLocks/>
            <a:stCxn id="30" idx="3"/>
          </p:cNvCxnSpPr>
          <p:nvPr/>
        </p:nvCxnSpPr>
        <p:spPr>
          <a:xfrm flipH="1">
            <a:off x="3477291" y="4585595"/>
            <a:ext cx="5358" cy="2226489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cxnSpLocks/>
            <a:stCxn id="30" idx="6"/>
          </p:cNvCxnSpPr>
          <p:nvPr/>
        </p:nvCxnSpPr>
        <p:spPr>
          <a:xfrm>
            <a:off x="8026514" y="4641866"/>
            <a:ext cx="0" cy="217021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图片 9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31872" y="2902857"/>
            <a:ext cx="4160128" cy="3955143"/>
          </a:xfrm>
          <a:custGeom>
            <a:avLst/>
            <a:gdLst>
              <a:gd name="connsiteX0" fmla="*/ 4127313 w 4160128"/>
              <a:gd name="connsiteY0" fmla="*/ 0 h 3955143"/>
              <a:gd name="connsiteX1" fmla="*/ 4160128 w 4160128"/>
              <a:gd name="connsiteY1" fmla="*/ 0 h 3955143"/>
              <a:gd name="connsiteX2" fmla="*/ 4160128 w 4160128"/>
              <a:gd name="connsiteY2" fmla="*/ 3955143 h 3955143"/>
              <a:gd name="connsiteX3" fmla="*/ 0 w 4160128"/>
              <a:gd name="connsiteY3" fmla="*/ 3955143 h 3955143"/>
              <a:gd name="connsiteX4" fmla="*/ 0 w 4160128"/>
              <a:gd name="connsiteY4" fmla="*/ 1736380 h 3955143"/>
              <a:gd name="connsiteX5" fmla="*/ 443709 w 4160128"/>
              <a:gd name="connsiteY5" fmla="*/ 1638917 h 3955143"/>
              <a:gd name="connsiteX6" fmla="*/ 1893780 w 4160128"/>
              <a:gd name="connsiteY6" fmla="*/ 1210325 h 3955143"/>
              <a:gd name="connsiteX7" fmla="*/ 3792919 w 4160128"/>
              <a:gd name="connsiteY7" fmla="*/ 225237 h 3955143"/>
              <a:gd name="connsiteX8" fmla="*/ 4119553 w 4160128"/>
              <a:gd name="connsiteY8" fmla="*/ 8882 h 395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60128" h="3955143">
                <a:moveTo>
                  <a:pt x="4127313" y="0"/>
                </a:moveTo>
                <a:lnTo>
                  <a:pt x="4160128" y="0"/>
                </a:lnTo>
                <a:lnTo>
                  <a:pt x="4160128" y="3955143"/>
                </a:lnTo>
                <a:lnTo>
                  <a:pt x="0" y="3955143"/>
                </a:lnTo>
                <a:lnTo>
                  <a:pt x="0" y="1736380"/>
                </a:lnTo>
                <a:lnTo>
                  <a:pt x="443709" y="1638917"/>
                </a:lnTo>
                <a:cubicBezTo>
                  <a:pt x="909921" y="1532474"/>
                  <a:pt x="1418995" y="1399365"/>
                  <a:pt x="1893780" y="1210325"/>
                </a:cubicBezTo>
                <a:cubicBezTo>
                  <a:pt x="2526826" y="958272"/>
                  <a:pt x="3415436" y="440291"/>
                  <a:pt x="3792919" y="225237"/>
                </a:cubicBezTo>
                <a:cubicBezTo>
                  <a:pt x="3981660" y="117710"/>
                  <a:pt x="4074566" y="52673"/>
                  <a:pt x="4119553" y="8882"/>
                </a:cubicBezTo>
                <a:close/>
              </a:path>
            </a:pathLst>
          </a:custGeom>
        </p:spPr>
      </p:pic>
      <p:sp>
        <p:nvSpPr>
          <p:cNvPr id="112" name="文本框 111"/>
          <p:cNvSpPr txBox="1"/>
          <p:nvPr/>
        </p:nvSpPr>
        <p:spPr>
          <a:xfrm>
            <a:off x="319854" y="950860"/>
            <a:ext cx="81580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The Van der Waals and Electrostatic Interaction </a:t>
            </a:r>
          </a:p>
          <a:p>
            <a:pPr algn="ctr">
              <a:lnSpc>
                <a:spcPct val="150000"/>
              </a:lnSpc>
            </a:pPr>
            <a:r>
              <a:rPr lang="en-US" altLang="zh-CN" sz="240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Studying of </a:t>
            </a:r>
          </a:p>
          <a:p>
            <a:pPr algn="ctr">
              <a:lnSpc>
                <a:spcPct val="150000"/>
              </a:lnSpc>
            </a:pPr>
            <a:r>
              <a:rPr lang="en-US" altLang="zh-CN" sz="240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Crystalline Cellulose Iβ Based on Molecular Dynamics</a:t>
            </a:r>
          </a:p>
          <a:p>
            <a:pPr algn="ctr">
              <a:lnSpc>
                <a:spcPct val="150000"/>
              </a:lnSpc>
            </a:pPr>
            <a:r>
              <a:rPr lang="en-US" altLang="zh-CN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                                                 </a:t>
            </a:r>
          </a:p>
          <a:p>
            <a:pPr algn="ctr">
              <a:lnSpc>
                <a:spcPct val="150000"/>
              </a:lnSpc>
            </a:pPr>
            <a:r>
              <a:rPr lang="en-US" altLang="zh-CN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                                                 ——Xue-Wei Jiang</a:t>
            </a:r>
            <a:r>
              <a:rPr lang="en-GB" altLang="zh-CN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, Hong-Hui Zhang, An-Hua Zhong</a:t>
            </a:r>
            <a:endParaRPr lang="zh-CN" altLang="zh-CN">
              <a:solidFill>
                <a:schemeClr val="tx2">
                  <a:lumMod val="75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>
              <a:lnSpc>
                <a:spcPct val="150000"/>
              </a:lnSpc>
            </a:pPr>
            <a:endParaRPr lang="zh-CN" altLang="zh-CN" sz="2400">
              <a:solidFill>
                <a:schemeClr val="tx2">
                  <a:lumMod val="75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endParaRPr lang="zh-CN" altLang="en-US"/>
          </a:p>
        </p:txBody>
      </p:sp>
      <p:pic>
        <p:nvPicPr>
          <p:cNvPr id="114" name="图片 1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6"/>
            <a:ext cx="1184275" cy="84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5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505" y="435976"/>
            <a:ext cx="12144495" cy="4150537"/>
            <a:chOff x="728663" y="654145"/>
            <a:chExt cx="10648949" cy="3312002"/>
          </a:xfrm>
        </p:grpSpPr>
        <p:sp>
          <p:nvSpPr>
            <p:cNvPr id="5122" name="文本框 3"/>
            <p:cNvSpPr txBox="1">
              <a:spLocks noChangeArrowheads="1"/>
            </p:cNvSpPr>
            <p:nvPr/>
          </p:nvSpPr>
          <p:spPr bwMode="auto">
            <a:xfrm>
              <a:off x="728663" y="2977543"/>
              <a:ext cx="6287200" cy="988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/>
              <a:r>
                <a:rPr lang="en-US" altLang="zh-CN" sz="5824" dirty="0">
                  <a:solidFill>
                    <a:srgbClr val="3D3D3D"/>
                  </a:solidFill>
                  <a:latin typeface="方正舒体" pitchFamily="2" charset="-122"/>
                  <a:ea typeface="方正舒体" pitchFamily="2" charset="-122"/>
                </a:rPr>
                <a:t>THANK YOU</a:t>
              </a:r>
              <a:r>
                <a:rPr lang="zh-CN" altLang="en-US" sz="5824" dirty="0">
                  <a:solidFill>
                    <a:srgbClr val="3D3D3D"/>
                  </a:solidFill>
                  <a:latin typeface="方正舒体" pitchFamily="2" charset="-122"/>
                  <a:ea typeface="方正舒体" pitchFamily="2" charset="-122"/>
                </a:rPr>
                <a:t> </a:t>
              </a:r>
              <a:r>
                <a:rPr lang="en-US" altLang="zh-CN" sz="5824" dirty="0">
                  <a:solidFill>
                    <a:srgbClr val="3D3D3D"/>
                  </a:solidFill>
                  <a:latin typeface="方正舒体" pitchFamily="2" charset="-122"/>
                  <a:ea typeface="方正舒体" pitchFamily="2" charset="-122"/>
                </a:rPr>
                <a:t>.</a:t>
              </a:r>
            </a:p>
          </p:txBody>
        </p:sp>
        <p:pic>
          <p:nvPicPr>
            <p:cNvPr id="5123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6660" y="654145"/>
              <a:ext cx="4480952" cy="3194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506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直接连接符 65"/>
          <p:cNvCxnSpPr>
            <a:cxnSpLocks/>
          </p:cNvCxnSpPr>
          <p:nvPr/>
        </p:nvCxnSpPr>
        <p:spPr>
          <a:xfrm>
            <a:off x="-26426" y="621564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9"/>
          <p:cNvSpPr txBox="1"/>
          <p:nvPr/>
        </p:nvSpPr>
        <p:spPr>
          <a:xfrm>
            <a:off x="825653" y="111799"/>
            <a:ext cx="2404023" cy="369332"/>
          </a:xfrm>
          <a:custGeom>
            <a:avLst/>
            <a:gdLst>
              <a:gd name="connsiteX0" fmla="*/ 0 w 2064545"/>
              <a:gd name="connsiteY0" fmla="*/ 0 h 646331"/>
              <a:gd name="connsiteX1" fmla="*/ 1741380 w 2064545"/>
              <a:gd name="connsiteY1" fmla="*/ 0 h 646331"/>
              <a:gd name="connsiteX2" fmla="*/ 2064545 w 2064545"/>
              <a:gd name="connsiteY2" fmla="*/ 323166 h 646331"/>
              <a:gd name="connsiteX3" fmla="*/ 1741380 w 2064545"/>
              <a:gd name="connsiteY3" fmla="*/ 646331 h 646331"/>
              <a:gd name="connsiteX4" fmla="*/ 0 w 2064545"/>
              <a:gd name="connsiteY4" fmla="*/ 646331 h 646331"/>
              <a:gd name="connsiteX5" fmla="*/ 0 w 2064545"/>
              <a:gd name="connsiteY5" fmla="*/ 0 h 646331"/>
              <a:gd name="connsiteX0" fmla="*/ 3 w 2064548"/>
              <a:gd name="connsiteY0" fmla="*/ 0 h 646331"/>
              <a:gd name="connsiteX1" fmla="*/ 1741383 w 2064548"/>
              <a:gd name="connsiteY1" fmla="*/ 0 h 646331"/>
              <a:gd name="connsiteX2" fmla="*/ 2064548 w 2064548"/>
              <a:gd name="connsiteY2" fmla="*/ 323166 h 646331"/>
              <a:gd name="connsiteX3" fmla="*/ 1741383 w 2064548"/>
              <a:gd name="connsiteY3" fmla="*/ 646331 h 646331"/>
              <a:gd name="connsiteX4" fmla="*/ 3 w 2064548"/>
              <a:gd name="connsiteY4" fmla="*/ 646331 h 646331"/>
              <a:gd name="connsiteX5" fmla="*/ 140500 w 2064548"/>
              <a:gd name="connsiteY5" fmla="*/ 339960 h 646331"/>
              <a:gd name="connsiteX6" fmla="*/ 3 w 2064548"/>
              <a:gd name="connsiteY6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4548" h="646331">
                <a:moveTo>
                  <a:pt x="3" y="0"/>
                </a:moveTo>
                <a:lnTo>
                  <a:pt x="1741383" y="0"/>
                </a:lnTo>
                <a:lnTo>
                  <a:pt x="2064548" y="323166"/>
                </a:lnTo>
                <a:lnTo>
                  <a:pt x="1741383" y="646331"/>
                </a:lnTo>
                <a:lnTo>
                  <a:pt x="3" y="646331"/>
                </a:lnTo>
                <a:cubicBezTo>
                  <a:pt x="-790" y="544207"/>
                  <a:pt x="141293" y="442084"/>
                  <a:pt x="140500" y="339960"/>
                </a:cubicBezTo>
                <a:lnTo>
                  <a:pt x="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张海山锐谐体" panose="02000000000000000000" pitchFamily="2" charset="-122"/>
                <a:ea typeface="张海山锐谐体" panose="02000000000000000000" pitchFamily="2" charset="-122"/>
                <a:cs typeface="+mn-cs"/>
              </a:rPr>
              <a:t>   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dalus" panose="02020603050405020304" pitchFamily="18" charset="-78"/>
                <a:ea typeface="张海山锐谐体" panose="02000000000000000000" pitchFamily="2" charset="-122"/>
                <a:cs typeface="Andalus" panose="02020603050405020304" pitchFamily="18" charset="-78"/>
              </a:rPr>
              <a:t>01.Background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dalus" panose="02020603050405020304" pitchFamily="18" charset="-78"/>
              <a:ea typeface="张海山锐谐体" panose="02000000000000000000" pitchFamily="2" charset="-122"/>
              <a:cs typeface="Andalus" panose="02020603050405020304" pitchFamily="18" charset="-78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228147" y="84944"/>
            <a:ext cx="384605" cy="382593"/>
            <a:chOff x="601222" y="131727"/>
            <a:chExt cx="384605" cy="382593"/>
          </a:xfrm>
        </p:grpSpPr>
        <p:sp>
          <p:nvSpPr>
            <p:cNvPr id="75" name="泪滴形 74"/>
            <p:cNvSpPr/>
            <p:nvPr/>
          </p:nvSpPr>
          <p:spPr>
            <a:xfrm rot="7980028">
              <a:off x="602228" y="130721"/>
              <a:ext cx="382593" cy="384605"/>
            </a:xfrm>
            <a:prstGeom prst="teardrop">
              <a:avLst/>
            </a:prstGeom>
            <a:solidFill>
              <a:schemeClr val="tx1">
                <a:alpha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8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文本框 13"/>
            <p:cNvSpPr txBox="1"/>
            <p:nvPr/>
          </p:nvSpPr>
          <p:spPr>
            <a:xfrm>
              <a:off x="639178" y="13835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ndalus" panose="02020603050405020304" pitchFamily="18" charset="-78"/>
                  <a:ea typeface="等线" panose="02010600030101010101" pitchFamily="2" charset="-122"/>
                  <a:cs typeface="Andalus" panose="02020603050405020304" pitchFamily="18" charset="-78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dalus" panose="02020603050405020304" pitchFamily="18" charset="-78"/>
                <a:ea typeface="等线" panose="02010600030101010101" pitchFamily="2" charset="-122"/>
                <a:cs typeface="Andalus" panose="02020603050405020304" pitchFamily="18" charset="-78"/>
              </a:endParaRPr>
            </a:p>
          </p:txBody>
        </p:sp>
      </p:grpSp>
      <p:sp>
        <p:nvSpPr>
          <p:cNvPr id="71" name="文本框 27"/>
          <p:cNvSpPr txBox="1"/>
          <p:nvPr/>
        </p:nvSpPr>
        <p:spPr>
          <a:xfrm>
            <a:off x="7241828" y="111799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us" panose="02020603050405020304" pitchFamily="18" charset="-78"/>
                <a:ea typeface="等线" panose="02010600030101010101" pitchFamily="2" charset="-122"/>
                <a:cs typeface="Andalus" panose="02020603050405020304" pitchFamily="18" charset="-78"/>
              </a:rPr>
              <a:t>03.Results and discussions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ndalus" panose="02020603050405020304" pitchFamily="18" charset="-78"/>
              <a:ea typeface="等线" panose="02010600030101010101" pitchFamily="2" charset="-122"/>
              <a:cs typeface="Andalus" panose="02020603050405020304" pitchFamily="18" charset="-78"/>
            </a:endParaRPr>
          </a:p>
        </p:txBody>
      </p:sp>
      <p:sp>
        <p:nvSpPr>
          <p:cNvPr id="72" name="文本框 28"/>
          <p:cNvSpPr txBox="1"/>
          <p:nvPr/>
        </p:nvSpPr>
        <p:spPr>
          <a:xfrm>
            <a:off x="10167627" y="108164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us" panose="02020603050405020304" pitchFamily="18" charset="-78"/>
                <a:ea typeface="等线" panose="02010600030101010101" pitchFamily="2" charset="-122"/>
                <a:cs typeface="Andalus" panose="02020603050405020304" pitchFamily="18" charset="-78"/>
              </a:rPr>
              <a:t>04.Forecast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ndalus" panose="02020603050405020304" pitchFamily="18" charset="-78"/>
              <a:ea typeface="等线" panose="02010600030101010101" pitchFamily="2" charset="-122"/>
              <a:cs typeface="Andalus" panose="02020603050405020304" pitchFamily="18" charset="-78"/>
            </a:endParaRPr>
          </a:p>
        </p:txBody>
      </p:sp>
      <p:sp>
        <p:nvSpPr>
          <p:cNvPr id="74" name="文本框 3"/>
          <p:cNvSpPr txBox="1"/>
          <p:nvPr/>
        </p:nvSpPr>
        <p:spPr>
          <a:xfrm>
            <a:off x="3541641" y="97606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us" panose="02020603050405020304" pitchFamily="18" charset="-78"/>
                <a:ea typeface="张海山锐谐体" panose="02000000000000000000" pitchFamily="2" charset="-122"/>
                <a:cs typeface="Andalus" panose="02020603050405020304" pitchFamily="18" charset="-78"/>
              </a:rPr>
              <a:t>02.Methodology and Processing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11424702" y="633609"/>
            <a:ext cx="314062" cy="399822"/>
            <a:chOff x="9927128" y="650674"/>
            <a:chExt cx="314062" cy="399822"/>
          </a:xfrm>
        </p:grpSpPr>
        <p:sp>
          <p:nvSpPr>
            <p:cNvPr id="77" name="燕尾形 16"/>
            <p:cNvSpPr/>
            <p:nvPr/>
          </p:nvSpPr>
          <p:spPr>
            <a:xfrm>
              <a:off x="9927128" y="650674"/>
              <a:ext cx="199911" cy="399821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8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燕尾形 18"/>
            <p:cNvSpPr/>
            <p:nvPr/>
          </p:nvSpPr>
          <p:spPr>
            <a:xfrm>
              <a:off x="10036879" y="650675"/>
              <a:ext cx="204311" cy="399821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8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3" name="文本框 1"/>
          <p:cNvSpPr txBox="1"/>
          <p:nvPr/>
        </p:nvSpPr>
        <p:spPr>
          <a:xfrm>
            <a:off x="4406049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929342" y="1937402"/>
            <a:ext cx="1759472" cy="1755149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sx="1000" sy="1000" algn="ctr" rotWithShape="0">
              <a:srgbClr val="000000"/>
            </a:outerShdw>
            <a:softEdge rad="0"/>
          </a:effectLst>
          <a:scene3d>
            <a:camera prst="orthographicFront"/>
            <a:lightRig rig="threePt" dir="t"/>
          </a:scene3d>
          <a:sp3d>
            <a:bevelT w="114300" prst="hardEdge"/>
            <a:bevelB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ndalus" panose="02020603050405020304" pitchFamily="18" charset="-78"/>
              <a:ea typeface="等线" panose="02010600030101010101" pitchFamily="2" charset="-122"/>
              <a:cs typeface="Andalus" panose="02020603050405020304" pitchFamily="18" charset="-7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442724" y="963847"/>
            <a:ext cx="4956070" cy="3732103"/>
            <a:chOff x="1442724" y="963847"/>
            <a:chExt cx="4956070" cy="3732103"/>
          </a:xfrm>
        </p:grpSpPr>
        <p:sp>
          <p:nvSpPr>
            <p:cNvPr id="50" name="任意多边形: 形状 49"/>
            <p:cNvSpPr/>
            <p:nvPr/>
          </p:nvSpPr>
          <p:spPr>
            <a:xfrm rot="14400000">
              <a:off x="4029777" y="883323"/>
              <a:ext cx="1783651" cy="2705287"/>
            </a:xfrm>
            <a:custGeom>
              <a:avLst/>
              <a:gdLst>
                <a:gd name="connsiteX0" fmla="*/ 11015 w 1484215"/>
                <a:gd name="connsiteY0" fmla="*/ 0 h 2247448"/>
                <a:gd name="connsiteX1" fmla="*/ 1484215 w 1484215"/>
                <a:gd name="connsiteY1" fmla="*/ 1506754 h 2247448"/>
                <a:gd name="connsiteX2" fmla="*/ 1306408 w 1484215"/>
                <a:gd name="connsiteY2" fmla="*/ 2224963 h 2247448"/>
                <a:gd name="connsiteX3" fmla="*/ 1293052 w 1484215"/>
                <a:gd name="connsiteY3" fmla="*/ 2247448 h 2247448"/>
                <a:gd name="connsiteX4" fmla="*/ 652856 w 1484215"/>
                <a:gd name="connsiteY4" fmla="*/ 1877562 h 2247448"/>
                <a:gd name="connsiteX5" fmla="*/ 689729 w 1484215"/>
                <a:gd name="connsiteY5" fmla="*/ 1806533 h 2247448"/>
                <a:gd name="connsiteX6" fmla="*/ 747615 w 1484215"/>
                <a:gd name="connsiteY6" fmla="*/ 1506754 h 2247448"/>
                <a:gd name="connsiteX7" fmla="*/ 11015 w 1484215"/>
                <a:gd name="connsiteY7" fmla="*/ 736600 h 2247448"/>
                <a:gd name="connsiteX8" fmla="*/ 0 w 1484215"/>
                <a:gd name="connsiteY8" fmla="*/ 737761 h 2247448"/>
                <a:gd name="connsiteX9" fmla="*/ 0 w 1484215"/>
                <a:gd name="connsiteY9" fmla="*/ 569 h 224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84215" h="2247448">
                  <a:moveTo>
                    <a:pt x="11015" y="0"/>
                  </a:moveTo>
                  <a:cubicBezTo>
                    <a:pt x="824641" y="0"/>
                    <a:pt x="1484215" y="674597"/>
                    <a:pt x="1484215" y="1506754"/>
                  </a:cubicBezTo>
                  <a:cubicBezTo>
                    <a:pt x="1484215" y="1766803"/>
                    <a:pt x="1419803" y="2011466"/>
                    <a:pt x="1306408" y="2224963"/>
                  </a:cubicBezTo>
                  <a:lnTo>
                    <a:pt x="1293052" y="2247448"/>
                  </a:lnTo>
                  <a:lnTo>
                    <a:pt x="652856" y="1877562"/>
                  </a:lnTo>
                  <a:lnTo>
                    <a:pt x="689729" y="1806533"/>
                  </a:lnTo>
                  <a:cubicBezTo>
                    <a:pt x="727003" y="1714393"/>
                    <a:pt x="747615" y="1613090"/>
                    <a:pt x="747615" y="1506754"/>
                  </a:cubicBezTo>
                  <a:cubicBezTo>
                    <a:pt x="747615" y="1081410"/>
                    <a:pt x="417828" y="736600"/>
                    <a:pt x="11015" y="736600"/>
                  </a:cubicBezTo>
                  <a:lnTo>
                    <a:pt x="0" y="737761"/>
                  </a:lnTo>
                  <a:lnTo>
                    <a:pt x="0" y="569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 rot="18986342">
              <a:off x="4340706" y="1682594"/>
              <a:ext cx="2058088" cy="182954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none" lIns="91440" tIns="45720" rIns="91440" bIns="45720">
              <a:prstTxWarp prst="textArchUp">
                <a:avLst>
                  <a:gd name="adj" fmla="val 10610788"/>
                </a:avLst>
              </a:prstTxWarp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/>
                  <a:solidFill>
                    <a:prstClr val="white"/>
                  </a:solidFill>
                  <a:effectLst/>
                  <a:uLnTx/>
                  <a:uFillTx/>
                  <a:latin typeface="Andalus" panose="02020603050405020304" pitchFamily="18" charset="-78"/>
                  <a:ea typeface="等线" panose="02010600030101010101" pitchFamily="2" charset="-122"/>
                  <a:cs typeface="Andalus" panose="02020603050405020304" pitchFamily="18" charset="-78"/>
                </a:rPr>
                <a:t>Materials</a:t>
              </a:r>
              <a:endParaRPr kumimoji="0" lang="zh-CN" altLang="en-US" sz="2800" b="1" i="0" u="none" strike="noStrike" kern="1200" cap="none" spc="0" normalizeH="0" baseline="0" noProof="0">
                <a:ln/>
                <a:solidFill>
                  <a:prstClr val="white"/>
                </a:solidFill>
                <a:effectLst/>
                <a:uLnTx/>
                <a:uFillTx/>
                <a:latin typeface="Andalus" panose="02020603050405020304" pitchFamily="18" charset="-78"/>
                <a:ea typeface="等线" panose="02010600030101010101" pitchFamily="2" charset="-122"/>
                <a:cs typeface="Andalus" panose="02020603050405020304" pitchFamily="18" charset="-78"/>
              </a:endParaRPr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57"/>
            <a:stretch>
              <a:fillRect/>
            </a:stretch>
          </p:blipFill>
          <p:spPr>
            <a:xfrm>
              <a:off x="1450314" y="963847"/>
              <a:ext cx="4276036" cy="2702237"/>
            </a:xfrm>
            <a:custGeom>
              <a:avLst/>
              <a:gdLst>
                <a:gd name="connsiteX0" fmla="*/ 0 w 4276036"/>
                <a:gd name="connsiteY0" fmla="*/ 0 h 2702237"/>
                <a:gd name="connsiteX1" fmla="*/ 4276036 w 4276036"/>
                <a:gd name="connsiteY1" fmla="*/ 0 h 2702237"/>
                <a:gd name="connsiteX2" fmla="*/ 4194469 w 4276036"/>
                <a:gd name="connsiteY2" fmla="*/ 4119 h 2702237"/>
                <a:gd name="connsiteX3" fmla="*/ 2554069 w 4276036"/>
                <a:gd name="connsiteY3" fmla="*/ 1821908 h 2702237"/>
                <a:gd name="connsiteX4" fmla="*/ 2774605 w 4276036"/>
                <a:gd name="connsiteY4" fmla="*/ 2692871 h 2702237"/>
                <a:gd name="connsiteX5" fmla="*/ 2780295 w 4276036"/>
                <a:gd name="connsiteY5" fmla="*/ 2702237 h 2702237"/>
                <a:gd name="connsiteX6" fmla="*/ 0 w 4276036"/>
                <a:gd name="connsiteY6" fmla="*/ 2702237 h 270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76036" h="2702237">
                  <a:moveTo>
                    <a:pt x="0" y="0"/>
                  </a:moveTo>
                  <a:lnTo>
                    <a:pt x="4276036" y="0"/>
                  </a:lnTo>
                  <a:lnTo>
                    <a:pt x="4194469" y="4119"/>
                  </a:lnTo>
                  <a:cubicBezTo>
                    <a:pt x="3273081" y="97691"/>
                    <a:pt x="2554069" y="875833"/>
                    <a:pt x="2554069" y="1821908"/>
                  </a:cubicBezTo>
                  <a:cubicBezTo>
                    <a:pt x="2554069" y="2137267"/>
                    <a:pt x="2633959" y="2433966"/>
                    <a:pt x="2774605" y="2692871"/>
                  </a:cubicBezTo>
                  <a:lnTo>
                    <a:pt x="2780295" y="2702237"/>
                  </a:lnTo>
                  <a:lnTo>
                    <a:pt x="0" y="2702237"/>
                  </a:lnTo>
                  <a:close/>
                </a:path>
              </a:pathLst>
            </a:custGeom>
          </p:spPr>
        </p:pic>
        <p:grpSp>
          <p:nvGrpSpPr>
            <p:cNvPr id="31" name="组合 30"/>
            <p:cNvGrpSpPr/>
            <p:nvPr/>
          </p:nvGrpSpPr>
          <p:grpSpPr>
            <a:xfrm>
              <a:off x="1442724" y="3655676"/>
              <a:ext cx="2838581" cy="1040274"/>
              <a:chOff x="1442724" y="3655676"/>
              <a:chExt cx="2838581" cy="1040274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442724" y="3655676"/>
                <a:ext cx="2652506" cy="1040274"/>
              </a:xfrm>
              <a:prstGeom prst="rect">
                <a:avLst/>
              </a:prstGeom>
              <a:solidFill>
                <a:srgbClr val="55AD9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lnSpc>
                    <a:spcPct val="150000"/>
                  </a:lnSpc>
                </a:pPr>
                <a:endParaRPr lang="zh-CN" altLang="en-US" sz="1600">
                  <a:solidFill>
                    <a:prstClr val="black"/>
                  </a:solidFill>
                  <a:latin typeface="Andalus" panose="02020603050405020304" pitchFamily="18" charset="-78"/>
                  <a:cs typeface="Andalus" panose="02020603050405020304" pitchFamily="18" charset="-78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472523" y="3772620"/>
                <a:ext cx="280878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prstClr val="black"/>
                    </a:solidFill>
                    <a:latin typeface="Andalus" panose="02020603050405020304" pitchFamily="18" charset="-78"/>
                    <a:cs typeface="Andalus" panose="02020603050405020304" pitchFamily="18" charset="-78"/>
                  </a:rPr>
                  <a:t>Cellulose fibers are </a:t>
                </a:r>
              </a:p>
              <a:p>
                <a:r>
                  <a:rPr lang="en-US" altLang="zh-CN">
                    <a:solidFill>
                      <a:prstClr val="black"/>
                    </a:solidFill>
                    <a:latin typeface="Andalus" panose="02020603050405020304" pitchFamily="18" charset="-78"/>
                    <a:cs typeface="Andalus" panose="02020603050405020304" pitchFamily="18" charset="-78"/>
                  </a:rPr>
                  <a:t>important mature of textile </a:t>
                </a:r>
              </a:p>
              <a:p>
                <a:r>
                  <a:rPr lang="en-US" altLang="zh-CN">
                    <a:solidFill>
                      <a:prstClr val="black"/>
                    </a:solidFill>
                    <a:latin typeface="Andalus" panose="02020603050405020304" pitchFamily="18" charset="-78"/>
                    <a:cs typeface="Andalus" panose="02020603050405020304" pitchFamily="18" charset="-78"/>
                  </a:rPr>
                  <a:t>and other materials</a:t>
                </a:r>
                <a:endParaRPr lang="zh-CN" altLang="en-US">
                  <a:solidFill>
                    <a:prstClr val="black"/>
                  </a:solidFill>
                  <a:latin typeface="Andalus" panose="02020603050405020304" pitchFamily="18" charset="-78"/>
                  <a:cs typeface="Andalus" panose="02020603050405020304" pitchFamily="18" charset="-78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5860286" y="965220"/>
            <a:ext cx="4818553" cy="3729629"/>
            <a:chOff x="5860286" y="965220"/>
            <a:chExt cx="4818553" cy="3729629"/>
          </a:xfrm>
        </p:grpSpPr>
        <p:sp>
          <p:nvSpPr>
            <p:cNvPr id="48" name="任意多边形: 形状 47"/>
            <p:cNvSpPr/>
            <p:nvPr/>
          </p:nvSpPr>
          <p:spPr>
            <a:xfrm>
              <a:off x="5860286" y="965220"/>
              <a:ext cx="1786572" cy="2700864"/>
            </a:xfrm>
            <a:custGeom>
              <a:avLst/>
              <a:gdLst>
                <a:gd name="connsiteX0" fmla="*/ 11015 w 1484215"/>
                <a:gd name="connsiteY0" fmla="*/ 0 h 2247448"/>
                <a:gd name="connsiteX1" fmla="*/ 1484215 w 1484215"/>
                <a:gd name="connsiteY1" fmla="*/ 1506754 h 2247448"/>
                <a:gd name="connsiteX2" fmla="*/ 1306408 w 1484215"/>
                <a:gd name="connsiteY2" fmla="*/ 2224963 h 2247448"/>
                <a:gd name="connsiteX3" fmla="*/ 1293052 w 1484215"/>
                <a:gd name="connsiteY3" fmla="*/ 2247448 h 2247448"/>
                <a:gd name="connsiteX4" fmla="*/ 652856 w 1484215"/>
                <a:gd name="connsiteY4" fmla="*/ 1877562 h 2247448"/>
                <a:gd name="connsiteX5" fmla="*/ 689729 w 1484215"/>
                <a:gd name="connsiteY5" fmla="*/ 1806533 h 2247448"/>
                <a:gd name="connsiteX6" fmla="*/ 747615 w 1484215"/>
                <a:gd name="connsiteY6" fmla="*/ 1506754 h 2247448"/>
                <a:gd name="connsiteX7" fmla="*/ 11015 w 1484215"/>
                <a:gd name="connsiteY7" fmla="*/ 736600 h 2247448"/>
                <a:gd name="connsiteX8" fmla="*/ 0 w 1484215"/>
                <a:gd name="connsiteY8" fmla="*/ 737761 h 2247448"/>
                <a:gd name="connsiteX9" fmla="*/ 0 w 1484215"/>
                <a:gd name="connsiteY9" fmla="*/ 569 h 224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84215" h="2247448">
                  <a:moveTo>
                    <a:pt x="11015" y="0"/>
                  </a:moveTo>
                  <a:cubicBezTo>
                    <a:pt x="824641" y="0"/>
                    <a:pt x="1484215" y="674597"/>
                    <a:pt x="1484215" y="1506754"/>
                  </a:cubicBezTo>
                  <a:cubicBezTo>
                    <a:pt x="1484215" y="1766803"/>
                    <a:pt x="1419803" y="2011466"/>
                    <a:pt x="1306408" y="2224963"/>
                  </a:cubicBezTo>
                  <a:lnTo>
                    <a:pt x="1293052" y="2247448"/>
                  </a:lnTo>
                  <a:lnTo>
                    <a:pt x="652856" y="1877562"/>
                  </a:lnTo>
                  <a:lnTo>
                    <a:pt x="689729" y="1806533"/>
                  </a:lnTo>
                  <a:cubicBezTo>
                    <a:pt x="727003" y="1714393"/>
                    <a:pt x="747615" y="1613090"/>
                    <a:pt x="747615" y="1506754"/>
                  </a:cubicBezTo>
                  <a:cubicBezTo>
                    <a:pt x="747615" y="1081410"/>
                    <a:pt x="417828" y="736600"/>
                    <a:pt x="11015" y="736600"/>
                  </a:cubicBezTo>
                  <a:lnTo>
                    <a:pt x="0" y="737761"/>
                  </a:lnTo>
                  <a:lnTo>
                    <a:pt x="0" y="569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 rot="2936983">
              <a:off x="5697434" y="1894939"/>
              <a:ext cx="1788614" cy="65795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none" lIns="91440" tIns="45720" rIns="91440" bIns="45720">
              <a:prstTxWarp prst="textArchUp">
                <a:avLst>
                  <a:gd name="adj" fmla="val 10610788"/>
                </a:avLst>
              </a:prstTxWarp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/>
                  <a:solidFill>
                    <a:prstClr val="white"/>
                  </a:solidFill>
                  <a:effectLst/>
                  <a:uLnTx/>
                  <a:uFillTx/>
                  <a:latin typeface="Andalus" panose="02020603050405020304" pitchFamily="18" charset="-78"/>
                  <a:ea typeface="等线" panose="02010600030101010101" pitchFamily="2" charset="-122"/>
                  <a:cs typeface="Andalus" panose="02020603050405020304" pitchFamily="18" charset="-78"/>
                </a:rPr>
                <a:t>Interactions</a:t>
              </a:r>
              <a:endParaRPr kumimoji="0" lang="zh-CN" altLang="en-US" sz="2800" b="1" i="0" u="none" strike="noStrike" kern="1200" cap="none" spc="0" normalizeH="0" baseline="0" noProof="0">
                <a:ln/>
                <a:solidFill>
                  <a:prstClr val="white"/>
                </a:solidFill>
                <a:effectLst/>
                <a:uLnTx/>
                <a:uFillTx/>
                <a:latin typeface="Andalus" panose="02020603050405020304" pitchFamily="18" charset="-78"/>
                <a:ea typeface="等线" panose="02010600030101010101" pitchFamily="2" charset="-122"/>
                <a:cs typeface="Andalus" panose="02020603050405020304" pitchFamily="18" charset="-78"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4"/>
            <a:srcRect l="7103"/>
            <a:stretch>
              <a:fillRect/>
            </a:stretch>
          </p:blipFill>
          <p:spPr>
            <a:xfrm>
              <a:off x="6100627" y="997864"/>
              <a:ext cx="4453243" cy="2663447"/>
            </a:xfrm>
            <a:custGeom>
              <a:avLst/>
              <a:gdLst>
                <a:gd name="connsiteX0" fmla="*/ 0 w 4453243"/>
                <a:gd name="connsiteY0" fmla="*/ 0 h 2663447"/>
                <a:gd name="connsiteX1" fmla="*/ 4453243 w 4453243"/>
                <a:gd name="connsiteY1" fmla="*/ 0 h 2663447"/>
                <a:gd name="connsiteX2" fmla="*/ 4453243 w 4453243"/>
                <a:gd name="connsiteY2" fmla="*/ 2663447 h 2663447"/>
                <a:gd name="connsiteX3" fmla="*/ 1277587 w 4453243"/>
                <a:gd name="connsiteY3" fmla="*/ 2663447 h 2663447"/>
                <a:gd name="connsiteX4" fmla="*/ 1327180 w 4453243"/>
                <a:gd name="connsiteY4" fmla="*/ 2560498 h 2663447"/>
                <a:gd name="connsiteX5" fmla="*/ 1474498 w 4453243"/>
                <a:gd name="connsiteY5" fmla="*/ 1830806 h 2663447"/>
                <a:gd name="connsiteX6" fmla="*/ 157323 w 4453243"/>
                <a:gd name="connsiteY6" fmla="*/ 40452 h 266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53243" h="2663447">
                  <a:moveTo>
                    <a:pt x="0" y="0"/>
                  </a:moveTo>
                  <a:lnTo>
                    <a:pt x="4453243" y="0"/>
                  </a:lnTo>
                  <a:lnTo>
                    <a:pt x="4453243" y="2663447"/>
                  </a:lnTo>
                  <a:lnTo>
                    <a:pt x="1277587" y="2663447"/>
                  </a:lnTo>
                  <a:lnTo>
                    <a:pt x="1327180" y="2560498"/>
                  </a:lnTo>
                  <a:cubicBezTo>
                    <a:pt x="1422042" y="2336220"/>
                    <a:pt x="1474498" y="2089639"/>
                    <a:pt x="1474498" y="1830806"/>
                  </a:cubicBezTo>
                  <a:cubicBezTo>
                    <a:pt x="1474498" y="989599"/>
                    <a:pt x="920428" y="277802"/>
                    <a:pt x="157323" y="40452"/>
                  </a:cubicBezTo>
                  <a:close/>
                </a:path>
              </a:pathLst>
            </a:custGeom>
          </p:spPr>
        </p:pic>
        <p:grpSp>
          <p:nvGrpSpPr>
            <p:cNvPr id="34" name="组合 33"/>
            <p:cNvGrpSpPr/>
            <p:nvPr/>
          </p:nvGrpSpPr>
          <p:grpSpPr>
            <a:xfrm>
              <a:off x="7507606" y="3654575"/>
              <a:ext cx="3171233" cy="1040274"/>
              <a:chOff x="7507606" y="3654575"/>
              <a:chExt cx="3171233" cy="1040274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7507606" y="3654575"/>
                <a:ext cx="3024061" cy="1040274"/>
              </a:xfrm>
              <a:prstGeom prst="rect">
                <a:avLst/>
              </a:prstGeom>
              <a:solidFill>
                <a:srgbClr val="55AD9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lnSpc>
                    <a:spcPct val="150000"/>
                  </a:lnSpc>
                </a:pPr>
                <a:endParaRPr lang="zh-CN" altLang="en-US" sz="1600">
                  <a:solidFill>
                    <a:prstClr val="black"/>
                  </a:solidFill>
                  <a:latin typeface="Andalus" panose="02020603050405020304" pitchFamily="18" charset="-78"/>
                  <a:cs typeface="Andalus" panose="02020603050405020304" pitchFamily="18" charset="-78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7519000" y="3754344"/>
                <a:ext cx="315983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4E4C4C"/>
                    </a:solidFill>
                    <a:latin typeface="Andalus" panose="02020603050405020304" pitchFamily="18" charset="-78"/>
                    <a:cs typeface="Andalus" panose="02020603050405020304" pitchFamily="18" charset="-78"/>
                  </a:rPr>
                  <a:t>Hydrogen bonding is the main </a:t>
                </a:r>
              </a:p>
              <a:p>
                <a:r>
                  <a:rPr lang="en-US" altLang="zh-CN">
                    <a:solidFill>
                      <a:srgbClr val="4E4C4C"/>
                    </a:solidFill>
                    <a:latin typeface="Andalus" panose="02020603050405020304" pitchFamily="18" charset="-78"/>
                    <a:cs typeface="Andalus" panose="02020603050405020304" pitchFamily="18" charset="-78"/>
                  </a:rPr>
                  <a:t>binding forces between chains, </a:t>
                </a:r>
              </a:p>
              <a:p>
                <a:r>
                  <a:rPr lang="en-US" altLang="zh-CN">
                    <a:solidFill>
                      <a:srgbClr val="4E4C4C"/>
                    </a:solidFill>
                    <a:latin typeface="Andalus" panose="02020603050405020304" pitchFamily="18" charset="-78"/>
                    <a:cs typeface="Andalus" panose="02020603050405020304" pitchFamily="18" charset="-78"/>
                  </a:rPr>
                  <a:t>it is not all for stacking sheet</a:t>
                </a: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3394535" y="635952"/>
            <a:ext cx="4883131" cy="6168810"/>
            <a:chOff x="3394535" y="635952"/>
            <a:chExt cx="4883131" cy="6168810"/>
          </a:xfrm>
        </p:grpSpPr>
        <p:sp>
          <p:nvSpPr>
            <p:cNvPr id="49" name="任意多边形: 形状 48"/>
            <p:cNvSpPr/>
            <p:nvPr/>
          </p:nvSpPr>
          <p:spPr>
            <a:xfrm rot="7200000">
              <a:off x="4864508" y="2478684"/>
              <a:ext cx="1783651" cy="2705287"/>
            </a:xfrm>
            <a:custGeom>
              <a:avLst/>
              <a:gdLst>
                <a:gd name="connsiteX0" fmla="*/ 11015 w 1484215"/>
                <a:gd name="connsiteY0" fmla="*/ 0 h 2247448"/>
                <a:gd name="connsiteX1" fmla="*/ 1484215 w 1484215"/>
                <a:gd name="connsiteY1" fmla="*/ 1506754 h 2247448"/>
                <a:gd name="connsiteX2" fmla="*/ 1306408 w 1484215"/>
                <a:gd name="connsiteY2" fmla="*/ 2224963 h 2247448"/>
                <a:gd name="connsiteX3" fmla="*/ 1293052 w 1484215"/>
                <a:gd name="connsiteY3" fmla="*/ 2247448 h 2247448"/>
                <a:gd name="connsiteX4" fmla="*/ 652856 w 1484215"/>
                <a:gd name="connsiteY4" fmla="*/ 1877562 h 2247448"/>
                <a:gd name="connsiteX5" fmla="*/ 689729 w 1484215"/>
                <a:gd name="connsiteY5" fmla="*/ 1806533 h 2247448"/>
                <a:gd name="connsiteX6" fmla="*/ 747615 w 1484215"/>
                <a:gd name="connsiteY6" fmla="*/ 1506754 h 2247448"/>
                <a:gd name="connsiteX7" fmla="*/ 11015 w 1484215"/>
                <a:gd name="connsiteY7" fmla="*/ 736600 h 2247448"/>
                <a:gd name="connsiteX8" fmla="*/ 0 w 1484215"/>
                <a:gd name="connsiteY8" fmla="*/ 737761 h 2247448"/>
                <a:gd name="connsiteX9" fmla="*/ 0 w 1484215"/>
                <a:gd name="connsiteY9" fmla="*/ 569 h 224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84215" h="2247448">
                  <a:moveTo>
                    <a:pt x="11015" y="0"/>
                  </a:moveTo>
                  <a:cubicBezTo>
                    <a:pt x="824641" y="0"/>
                    <a:pt x="1484215" y="674597"/>
                    <a:pt x="1484215" y="1506754"/>
                  </a:cubicBezTo>
                  <a:cubicBezTo>
                    <a:pt x="1484215" y="1766803"/>
                    <a:pt x="1419803" y="2011466"/>
                    <a:pt x="1306408" y="2224963"/>
                  </a:cubicBezTo>
                  <a:lnTo>
                    <a:pt x="1293052" y="2247448"/>
                  </a:lnTo>
                  <a:lnTo>
                    <a:pt x="652856" y="1877562"/>
                  </a:lnTo>
                  <a:lnTo>
                    <a:pt x="689729" y="1806533"/>
                  </a:lnTo>
                  <a:cubicBezTo>
                    <a:pt x="727003" y="1714393"/>
                    <a:pt x="747615" y="1613090"/>
                    <a:pt x="747615" y="1506754"/>
                  </a:cubicBezTo>
                  <a:cubicBezTo>
                    <a:pt x="747615" y="1081410"/>
                    <a:pt x="417828" y="736600"/>
                    <a:pt x="11015" y="736600"/>
                  </a:cubicBezTo>
                  <a:lnTo>
                    <a:pt x="0" y="737761"/>
                  </a:lnTo>
                  <a:lnTo>
                    <a:pt x="0" y="56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394535" y="635952"/>
              <a:ext cx="4883131" cy="350557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Down">
                <a:avLst/>
              </a:prstTxWarp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Andalus" panose="02020603050405020304" pitchFamily="18" charset="-78"/>
                  <a:ea typeface="等线" panose="02010600030101010101" pitchFamily="2" charset="-122"/>
                  <a:cs typeface="Andalus" panose="02020603050405020304" pitchFamily="18" charset="-78"/>
                </a:rPr>
                <a:t>Molecular dynamics</a:t>
              </a: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ndalus" panose="02020603050405020304" pitchFamily="18" charset="-78"/>
                <a:ea typeface="等线" panose="02010600030101010101" pitchFamily="2" charset="-122"/>
                <a:cs typeface="Andalus" panose="02020603050405020304" pitchFamily="18" charset="-78"/>
              </a:endParaRPr>
            </a:p>
          </p:txBody>
        </p:sp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170661" y="3740851"/>
              <a:ext cx="3313653" cy="2212517"/>
            </a:xfrm>
            <a:custGeom>
              <a:avLst/>
              <a:gdLst>
                <a:gd name="connsiteX0" fmla="*/ 0 w 3313653"/>
                <a:gd name="connsiteY0" fmla="*/ 0 h 2212517"/>
                <a:gd name="connsiteX1" fmla="*/ 150421 w 3313653"/>
                <a:gd name="connsiteY1" fmla="*/ 0 h 2212517"/>
                <a:gd name="connsiteX2" fmla="*/ 191533 w 3313653"/>
                <a:gd name="connsiteY2" fmla="*/ 67672 h 2212517"/>
                <a:gd name="connsiteX3" fmla="*/ 1630007 w 3313653"/>
                <a:gd name="connsiteY3" fmla="*/ 832503 h 2212517"/>
                <a:gd name="connsiteX4" fmla="*/ 3068482 w 3313653"/>
                <a:gd name="connsiteY4" fmla="*/ 67672 h 2212517"/>
                <a:gd name="connsiteX5" fmla="*/ 3109593 w 3313653"/>
                <a:gd name="connsiteY5" fmla="*/ 0 h 2212517"/>
                <a:gd name="connsiteX6" fmla="*/ 3313653 w 3313653"/>
                <a:gd name="connsiteY6" fmla="*/ 0 h 2212517"/>
                <a:gd name="connsiteX7" fmla="*/ 3313653 w 3313653"/>
                <a:gd name="connsiteY7" fmla="*/ 2212517 h 2212517"/>
                <a:gd name="connsiteX8" fmla="*/ 0 w 3313653"/>
                <a:gd name="connsiteY8" fmla="*/ 2212517 h 221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3653" h="2212517">
                  <a:moveTo>
                    <a:pt x="0" y="0"/>
                  </a:moveTo>
                  <a:lnTo>
                    <a:pt x="150421" y="0"/>
                  </a:lnTo>
                  <a:lnTo>
                    <a:pt x="191533" y="67672"/>
                  </a:lnTo>
                  <a:cubicBezTo>
                    <a:pt x="503278" y="529117"/>
                    <a:pt x="1031213" y="832503"/>
                    <a:pt x="1630007" y="832503"/>
                  </a:cubicBezTo>
                  <a:cubicBezTo>
                    <a:pt x="2228802" y="832503"/>
                    <a:pt x="2756736" y="529117"/>
                    <a:pt x="3068482" y="67672"/>
                  </a:cubicBezTo>
                  <a:lnTo>
                    <a:pt x="3109593" y="0"/>
                  </a:lnTo>
                  <a:lnTo>
                    <a:pt x="3313653" y="0"/>
                  </a:lnTo>
                  <a:lnTo>
                    <a:pt x="3313653" y="2212517"/>
                  </a:lnTo>
                  <a:lnTo>
                    <a:pt x="0" y="2212517"/>
                  </a:lnTo>
                  <a:close/>
                </a:path>
              </a:pathLst>
            </a:custGeom>
          </p:spPr>
        </p:pic>
        <p:grpSp>
          <p:nvGrpSpPr>
            <p:cNvPr id="37" name="组合 36"/>
            <p:cNvGrpSpPr/>
            <p:nvPr/>
          </p:nvGrpSpPr>
          <p:grpSpPr>
            <a:xfrm>
              <a:off x="4149747" y="5881432"/>
              <a:ext cx="3334567" cy="923330"/>
              <a:chOff x="4149747" y="5881432"/>
              <a:chExt cx="3334567" cy="923330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4170660" y="5947087"/>
                <a:ext cx="3313654" cy="764250"/>
              </a:xfrm>
              <a:prstGeom prst="rect">
                <a:avLst/>
              </a:prstGeom>
              <a:solidFill>
                <a:srgbClr val="55AD9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lnSpc>
                    <a:spcPct val="150000"/>
                  </a:lnSpc>
                </a:pPr>
                <a:endParaRPr lang="zh-CN" altLang="en-US" sz="1600">
                  <a:solidFill>
                    <a:prstClr val="black"/>
                  </a:solidFill>
                  <a:latin typeface="Andalus" panose="02020603050405020304" pitchFamily="18" charset="-78"/>
                  <a:cs typeface="Andalus" panose="02020603050405020304" pitchFamily="18" charset="-78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4149747" y="5881432"/>
                <a:ext cx="333456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4E4C4C"/>
                    </a:solidFill>
                    <a:latin typeface="Andalus" panose="02020603050405020304" pitchFamily="18" charset="-78"/>
                    <a:cs typeface="Andalus" panose="02020603050405020304" pitchFamily="18" charset="-78"/>
                  </a:rPr>
                  <a:t>Molecular dynamics approach is </a:t>
                </a:r>
              </a:p>
              <a:p>
                <a:r>
                  <a:rPr lang="en-US" altLang="zh-CN">
                    <a:solidFill>
                      <a:srgbClr val="4E4C4C"/>
                    </a:solidFill>
                    <a:latin typeface="Andalus" panose="02020603050405020304" pitchFamily="18" charset="-78"/>
                    <a:cs typeface="Andalus" panose="02020603050405020304" pitchFamily="18" charset="-78"/>
                  </a:rPr>
                  <a:t>an effective computer modeling </a:t>
                </a:r>
              </a:p>
              <a:p>
                <a:r>
                  <a:rPr lang="en-US" altLang="zh-CN">
                    <a:solidFill>
                      <a:srgbClr val="4E4C4C"/>
                    </a:solidFill>
                    <a:latin typeface="Andalus" panose="02020603050405020304" pitchFamily="18" charset="-78"/>
                    <a:cs typeface="Andalus" panose="02020603050405020304" pitchFamily="18" charset="-78"/>
                  </a:rPr>
                  <a:t>technology</a:t>
                </a:r>
                <a:endParaRPr lang="zh-CN" altLang="en-US">
                  <a:solidFill>
                    <a:srgbClr val="4E4C4C"/>
                  </a:solidFill>
                  <a:latin typeface="Andalus" panose="02020603050405020304" pitchFamily="18" charset="-78"/>
                  <a:cs typeface="Andalus" panose="02020603050405020304" pitchFamily="18" charset="-78"/>
                </a:endParaRPr>
              </a:p>
            </p:txBody>
          </p:sp>
        </p:grpSp>
      </p:grpSp>
      <p:sp>
        <p:nvSpPr>
          <p:cNvPr id="47" name="文本框 46"/>
          <p:cNvSpPr txBox="1"/>
          <p:nvPr/>
        </p:nvSpPr>
        <p:spPr>
          <a:xfrm>
            <a:off x="4991358" y="2553366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rgbClr val="3B3838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Cellulose I</a:t>
            </a:r>
            <a:r>
              <a:rPr lang="el-GR" altLang="zh-CN" sz="2400">
                <a:solidFill>
                  <a:srgbClr val="3B3838"/>
                </a:solidFill>
                <a:cs typeface="Andalus" panose="02020603050405020304" pitchFamily="18" charset="-78"/>
              </a:rPr>
              <a:t>β</a:t>
            </a:r>
            <a:endParaRPr lang="zh-CN" altLang="en-US" sz="2400">
              <a:solidFill>
                <a:srgbClr val="3B3838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600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直接连接符 59"/>
          <p:cNvCxnSpPr>
            <a:cxnSpLocks/>
          </p:cNvCxnSpPr>
          <p:nvPr/>
        </p:nvCxnSpPr>
        <p:spPr>
          <a:xfrm>
            <a:off x="174171" y="3665130"/>
            <a:ext cx="9811658" cy="0"/>
          </a:xfrm>
          <a:prstGeom prst="line">
            <a:avLst/>
          </a:prstGeom>
          <a:ln w="50800" cmpd="sng">
            <a:solidFill>
              <a:srgbClr val="7F7F7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792619" y="1811468"/>
            <a:ext cx="3836307" cy="2136278"/>
            <a:chOff x="792619" y="1811467"/>
            <a:chExt cx="3836306" cy="2136278"/>
          </a:xfrm>
        </p:grpSpPr>
        <p:grpSp>
          <p:nvGrpSpPr>
            <p:cNvPr id="32" name="组合 31"/>
            <p:cNvGrpSpPr/>
            <p:nvPr/>
          </p:nvGrpSpPr>
          <p:grpSpPr>
            <a:xfrm>
              <a:off x="2282227" y="2891090"/>
              <a:ext cx="770139" cy="1056655"/>
              <a:chOff x="2282227" y="2033819"/>
              <a:chExt cx="770139" cy="1056655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2320109" y="2426616"/>
                <a:ext cx="685800" cy="6638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2348999" y="2453350"/>
                <a:ext cx="643617" cy="61038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 flipH="1" flipV="1">
                <a:off x="2658733" y="2033819"/>
                <a:ext cx="2138" cy="28021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弧形 36"/>
              <p:cNvSpPr/>
              <p:nvPr/>
            </p:nvSpPr>
            <p:spPr>
              <a:xfrm>
                <a:off x="2282227" y="2310607"/>
                <a:ext cx="770139" cy="642646"/>
              </a:xfrm>
              <a:prstGeom prst="arc">
                <a:avLst>
                  <a:gd name="adj1" fmla="val 16200000"/>
                  <a:gd name="adj2" fmla="val 20639203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792619" y="1811467"/>
              <a:ext cx="383630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>
                  <a:latin typeface="Andalus" panose="02020603050405020304" pitchFamily="18" charset="-78"/>
                  <a:ea typeface="张海山锐谐体" panose="02000000000000000000" pitchFamily="2" charset="-122"/>
                  <a:cs typeface="Andalus" panose="02020603050405020304" pitchFamily="18" charset="-78"/>
                </a:rPr>
                <a:t>Building the initial structure </a:t>
              </a:r>
            </a:p>
            <a:p>
              <a:r>
                <a:rPr lang="en-US" altLang="zh-CN" sz="2400">
                  <a:latin typeface="Andalus" panose="02020603050405020304" pitchFamily="18" charset="-78"/>
                  <a:ea typeface="张海山锐谐体" panose="02000000000000000000" pitchFamily="2" charset="-122"/>
                  <a:cs typeface="Andalus" panose="02020603050405020304" pitchFamily="18" charset="-78"/>
                </a:rPr>
                <a:t>with cellulose-builder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111138" y="3329647"/>
            <a:ext cx="4774064" cy="2075288"/>
            <a:chOff x="2332574" y="3316144"/>
            <a:chExt cx="4774064" cy="2075287"/>
          </a:xfrm>
        </p:grpSpPr>
        <p:grpSp>
          <p:nvGrpSpPr>
            <p:cNvPr id="39" name="组合 38"/>
            <p:cNvGrpSpPr/>
            <p:nvPr/>
          </p:nvGrpSpPr>
          <p:grpSpPr>
            <a:xfrm rot="10800000">
              <a:off x="4399911" y="3316144"/>
              <a:ext cx="770139" cy="1056655"/>
              <a:chOff x="2282227" y="2033819"/>
              <a:chExt cx="770139" cy="1056655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2320109" y="2426616"/>
                <a:ext cx="685800" cy="6638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2335683" y="2453352"/>
                <a:ext cx="643617" cy="61038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 flipH="1" flipV="1">
                <a:off x="2658733" y="2033819"/>
                <a:ext cx="2138" cy="28021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弧形 43"/>
              <p:cNvSpPr/>
              <p:nvPr/>
            </p:nvSpPr>
            <p:spPr>
              <a:xfrm>
                <a:off x="2282227" y="2310607"/>
                <a:ext cx="770139" cy="642646"/>
              </a:xfrm>
              <a:prstGeom prst="arc">
                <a:avLst>
                  <a:gd name="adj1" fmla="val 16200000"/>
                  <a:gd name="adj2" fmla="val 20639203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2332574" y="4560434"/>
              <a:ext cx="477406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>
                  <a:latin typeface="Andalus" panose="02020603050405020304" pitchFamily="18" charset="-78"/>
                  <a:ea typeface="张海山锐谐体" panose="02000000000000000000" pitchFamily="2" charset="-122"/>
                  <a:cs typeface="Andalus" panose="02020603050405020304" pitchFamily="18" charset="-78"/>
                </a:rPr>
                <a:t>All simulation were performed with </a:t>
              </a:r>
            </a:p>
            <a:p>
              <a:r>
                <a:rPr lang="en-US" altLang="zh-CN" sz="2400">
                  <a:latin typeface="Andalus" panose="02020603050405020304" pitchFamily="18" charset="-78"/>
                  <a:ea typeface="张海山锐谐体" panose="02000000000000000000" pitchFamily="2" charset="-122"/>
                  <a:cs typeface="Andalus" panose="02020603050405020304" pitchFamily="18" charset="-78"/>
                </a:rPr>
                <a:t>Amber software and explicit water</a:t>
              </a:r>
              <a:endParaRPr lang="zh-CN" altLang="en-US" sz="2400" dirty="0">
                <a:latin typeface="Andalus" panose="02020603050405020304" pitchFamily="18" charset="-78"/>
                <a:ea typeface="张海山锐谐体" panose="02000000000000000000" pitchFamily="2" charset="-122"/>
                <a:cs typeface="Andalus" panose="02020603050405020304" pitchFamily="18" charset="-78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790929" y="1803539"/>
            <a:ext cx="5795176" cy="2117472"/>
            <a:chOff x="3967193" y="1830273"/>
            <a:chExt cx="5795176" cy="2117472"/>
          </a:xfrm>
        </p:grpSpPr>
        <p:grpSp>
          <p:nvGrpSpPr>
            <p:cNvPr id="46" name="组合 45"/>
            <p:cNvGrpSpPr/>
            <p:nvPr/>
          </p:nvGrpSpPr>
          <p:grpSpPr>
            <a:xfrm>
              <a:off x="6479712" y="2891090"/>
              <a:ext cx="770139" cy="1056655"/>
              <a:chOff x="2282227" y="2033819"/>
              <a:chExt cx="770139" cy="1056655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2320109" y="2426616"/>
                <a:ext cx="685800" cy="6638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2346589" y="2460296"/>
                <a:ext cx="643617" cy="61038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 flipH="1" flipV="1">
                <a:off x="2658733" y="2033819"/>
                <a:ext cx="2138" cy="28021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弧形 50"/>
              <p:cNvSpPr/>
              <p:nvPr/>
            </p:nvSpPr>
            <p:spPr>
              <a:xfrm>
                <a:off x="2282227" y="2310607"/>
                <a:ext cx="770139" cy="642646"/>
              </a:xfrm>
              <a:prstGeom prst="arc">
                <a:avLst>
                  <a:gd name="adj1" fmla="val 16200000"/>
                  <a:gd name="adj2" fmla="val 20639203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文本框 46"/>
            <p:cNvSpPr txBox="1"/>
            <p:nvPr/>
          </p:nvSpPr>
          <p:spPr>
            <a:xfrm>
              <a:off x="3967193" y="1830273"/>
              <a:ext cx="57951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>
                  <a:latin typeface="Andalus" panose="02020603050405020304" pitchFamily="18" charset="-78"/>
                  <a:cs typeface="Andalus" panose="02020603050405020304" pitchFamily="18" charset="-78"/>
                </a:rPr>
                <a:t>Calculate the interaction energy by program </a:t>
              </a:r>
            </a:p>
            <a:p>
              <a:r>
                <a:rPr lang="en-US" altLang="zh-CN" sz="2400">
                  <a:latin typeface="Andalus" panose="02020603050405020304" pitchFamily="18" charset="-78"/>
                  <a:cs typeface="Andalus" panose="02020603050405020304" pitchFamily="18" charset="-78"/>
                </a:rPr>
                <a:t>MMPBSA.py of AmberTools</a:t>
              </a:r>
              <a:endParaRPr lang="zh-CN" altLang="en-US" sz="2400" dirty="0">
                <a:latin typeface="Andalus" panose="02020603050405020304" pitchFamily="18" charset="-78"/>
                <a:ea typeface="张海山锐谐体" panose="02000000000000000000" pitchFamily="2" charset="-122"/>
                <a:cs typeface="Andalus" panose="02020603050405020304" pitchFamily="18" charset="-78"/>
              </a:endParaRPr>
            </a:p>
          </p:txBody>
        </p:sp>
      </p:grpSp>
      <p:pic>
        <p:nvPicPr>
          <p:cNvPr id="65" name="图片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286" y="3504438"/>
            <a:ext cx="665762" cy="407759"/>
          </a:xfrm>
          <a:prstGeom prst="rect">
            <a:avLst/>
          </a:prstGeom>
        </p:spPr>
      </p:pic>
      <p:cxnSp>
        <p:nvCxnSpPr>
          <p:cNvPr id="79" name="直接连接符 78"/>
          <p:cNvCxnSpPr>
            <a:cxnSpLocks/>
          </p:cNvCxnSpPr>
          <p:nvPr/>
        </p:nvCxnSpPr>
        <p:spPr>
          <a:xfrm>
            <a:off x="1710" y="592528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9"/>
          <p:cNvSpPr txBox="1"/>
          <p:nvPr/>
        </p:nvSpPr>
        <p:spPr>
          <a:xfrm>
            <a:off x="3093246" y="111792"/>
            <a:ext cx="3790259" cy="369332"/>
          </a:xfrm>
          <a:custGeom>
            <a:avLst/>
            <a:gdLst>
              <a:gd name="connsiteX0" fmla="*/ 0 w 2064545"/>
              <a:gd name="connsiteY0" fmla="*/ 0 h 646331"/>
              <a:gd name="connsiteX1" fmla="*/ 1741380 w 2064545"/>
              <a:gd name="connsiteY1" fmla="*/ 0 h 646331"/>
              <a:gd name="connsiteX2" fmla="*/ 2064545 w 2064545"/>
              <a:gd name="connsiteY2" fmla="*/ 323166 h 646331"/>
              <a:gd name="connsiteX3" fmla="*/ 1741380 w 2064545"/>
              <a:gd name="connsiteY3" fmla="*/ 646331 h 646331"/>
              <a:gd name="connsiteX4" fmla="*/ 0 w 2064545"/>
              <a:gd name="connsiteY4" fmla="*/ 646331 h 646331"/>
              <a:gd name="connsiteX5" fmla="*/ 0 w 2064545"/>
              <a:gd name="connsiteY5" fmla="*/ 0 h 646331"/>
              <a:gd name="connsiteX0" fmla="*/ 3 w 2064548"/>
              <a:gd name="connsiteY0" fmla="*/ 0 h 646331"/>
              <a:gd name="connsiteX1" fmla="*/ 1741383 w 2064548"/>
              <a:gd name="connsiteY1" fmla="*/ 0 h 646331"/>
              <a:gd name="connsiteX2" fmla="*/ 2064548 w 2064548"/>
              <a:gd name="connsiteY2" fmla="*/ 323166 h 646331"/>
              <a:gd name="connsiteX3" fmla="*/ 1741383 w 2064548"/>
              <a:gd name="connsiteY3" fmla="*/ 646331 h 646331"/>
              <a:gd name="connsiteX4" fmla="*/ 3 w 2064548"/>
              <a:gd name="connsiteY4" fmla="*/ 646331 h 646331"/>
              <a:gd name="connsiteX5" fmla="*/ 140500 w 2064548"/>
              <a:gd name="connsiteY5" fmla="*/ 339960 h 646331"/>
              <a:gd name="connsiteX6" fmla="*/ 3 w 2064548"/>
              <a:gd name="connsiteY6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4548" h="646331">
                <a:moveTo>
                  <a:pt x="3" y="0"/>
                </a:moveTo>
                <a:lnTo>
                  <a:pt x="1741383" y="0"/>
                </a:lnTo>
                <a:lnTo>
                  <a:pt x="2064548" y="323166"/>
                </a:lnTo>
                <a:lnTo>
                  <a:pt x="1741383" y="646331"/>
                </a:lnTo>
                <a:lnTo>
                  <a:pt x="3" y="646331"/>
                </a:lnTo>
                <a:cubicBezTo>
                  <a:pt x="-790" y="544207"/>
                  <a:pt x="141293" y="442084"/>
                  <a:pt x="140500" y="339960"/>
                </a:cubicBezTo>
                <a:lnTo>
                  <a:pt x="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    </a:t>
            </a:r>
            <a:r>
              <a:rPr lang="en-US" altLang="zh-CN">
                <a:solidFill>
                  <a:schemeClr val="bg1"/>
                </a:solidFill>
                <a:latin typeface="Andalus" panose="02020603050405020304" pitchFamily="18" charset="-78"/>
                <a:ea typeface="张海山锐谐体" panose="02000000000000000000" pitchFamily="2" charset="-122"/>
                <a:cs typeface="Andalus" panose="02020603050405020304" pitchFamily="18" charset="-78"/>
              </a:rPr>
              <a:t>02.Methodology and Processing</a:t>
            </a:r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11452838" y="633602"/>
            <a:ext cx="314062" cy="399822"/>
            <a:chOff x="9927128" y="650674"/>
            <a:chExt cx="314062" cy="399822"/>
          </a:xfrm>
        </p:grpSpPr>
        <p:sp>
          <p:nvSpPr>
            <p:cNvPr id="89" name="燕尾形 16"/>
            <p:cNvSpPr/>
            <p:nvPr/>
          </p:nvSpPr>
          <p:spPr>
            <a:xfrm>
              <a:off x="9927128" y="650674"/>
              <a:ext cx="199911" cy="399821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85">
                <a:solidFill>
                  <a:schemeClr val="tx1"/>
                </a:solidFill>
              </a:endParaRPr>
            </a:p>
          </p:txBody>
        </p:sp>
        <p:sp>
          <p:nvSpPr>
            <p:cNvPr id="90" name="燕尾形 18"/>
            <p:cNvSpPr/>
            <p:nvPr/>
          </p:nvSpPr>
          <p:spPr>
            <a:xfrm>
              <a:off x="10036879" y="650675"/>
              <a:ext cx="204311" cy="399821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85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56283" y="84937"/>
            <a:ext cx="384605" cy="382593"/>
            <a:chOff x="601222" y="131727"/>
            <a:chExt cx="384605" cy="382593"/>
          </a:xfrm>
        </p:grpSpPr>
        <p:sp>
          <p:nvSpPr>
            <p:cNvPr id="87" name="泪滴形 86"/>
            <p:cNvSpPr/>
            <p:nvPr/>
          </p:nvSpPr>
          <p:spPr>
            <a:xfrm rot="7980028">
              <a:off x="602228" y="130721"/>
              <a:ext cx="382593" cy="384605"/>
            </a:xfrm>
            <a:prstGeom prst="teardrop">
              <a:avLst/>
            </a:prstGeom>
            <a:solidFill>
              <a:schemeClr val="tx1">
                <a:alpha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85"/>
            </a:p>
          </p:txBody>
        </p:sp>
        <p:sp>
          <p:nvSpPr>
            <p:cNvPr id="88" name="文本框 13"/>
            <p:cNvSpPr txBox="1"/>
            <p:nvPr/>
          </p:nvSpPr>
          <p:spPr>
            <a:xfrm>
              <a:off x="639178" y="13835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solidFill>
                    <a:schemeClr val="bg1"/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endParaRPr>
            </a:p>
          </p:txBody>
        </p:sp>
      </p:grpSp>
      <p:sp>
        <p:nvSpPr>
          <p:cNvPr id="83" name="文本框 27"/>
          <p:cNvSpPr txBox="1"/>
          <p:nvPr/>
        </p:nvSpPr>
        <p:spPr>
          <a:xfrm>
            <a:off x="7204974" y="111792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Andalus" panose="02020603050405020304" pitchFamily="18" charset="-78"/>
                <a:cs typeface="Andalus" panose="02020603050405020304" pitchFamily="18" charset="-78"/>
              </a:rPr>
              <a:t>03.Results and discussions</a:t>
            </a:r>
            <a:endParaRPr lang="zh-CN" altLang="en-US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84" name="文本框 28"/>
          <p:cNvSpPr txBox="1"/>
          <p:nvPr/>
        </p:nvSpPr>
        <p:spPr>
          <a:xfrm>
            <a:off x="10195763" y="108157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Andalus" panose="02020603050405020304" pitchFamily="18" charset="-78"/>
                <a:cs typeface="Andalus" panose="02020603050405020304" pitchFamily="18" charset="-78"/>
              </a:rPr>
              <a:t>04.Forecast</a:t>
            </a:r>
            <a:endParaRPr lang="zh-CN" altLang="en-US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85" name="文本框 1"/>
          <p:cNvSpPr txBox="1"/>
          <p:nvPr/>
        </p:nvSpPr>
        <p:spPr>
          <a:xfrm>
            <a:off x="5571679" y="460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6" name="文本框 3"/>
          <p:cNvSpPr txBox="1"/>
          <p:nvPr/>
        </p:nvSpPr>
        <p:spPr>
          <a:xfrm>
            <a:off x="836450" y="111792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Andalus" panose="02020603050405020304" pitchFamily="18" charset="-78"/>
                <a:ea typeface="张海山锐谐体" panose="02000000000000000000" pitchFamily="2" charset="-122"/>
                <a:cs typeface="Andalus" panose="02020603050405020304" pitchFamily="18" charset="-78"/>
              </a:rPr>
              <a:t>01.Background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97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568"/>
            <a:ext cx="12192000" cy="5375359"/>
          </a:xfrm>
          <a:prstGeom prst="rect">
            <a:avLst/>
          </a:prstGeom>
        </p:spPr>
      </p:pic>
      <p:cxnSp>
        <p:nvCxnSpPr>
          <p:cNvPr id="5" name="直接连接符 4"/>
          <p:cNvCxnSpPr>
            <a:cxnSpLocks/>
          </p:cNvCxnSpPr>
          <p:nvPr/>
        </p:nvCxnSpPr>
        <p:spPr>
          <a:xfrm>
            <a:off x="0" y="6096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091536" y="128864"/>
            <a:ext cx="3790259" cy="369332"/>
          </a:xfrm>
          <a:custGeom>
            <a:avLst/>
            <a:gdLst>
              <a:gd name="connsiteX0" fmla="*/ 0 w 2064545"/>
              <a:gd name="connsiteY0" fmla="*/ 0 h 646331"/>
              <a:gd name="connsiteX1" fmla="*/ 1741380 w 2064545"/>
              <a:gd name="connsiteY1" fmla="*/ 0 h 646331"/>
              <a:gd name="connsiteX2" fmla="*/ 2064545 w 2064545"/>
              <a:gd name="connsiteY2" fmla="*/ 323166 h 646331"/>
              <a:gd name="connsiteX3" fmla="*/ 1741380 w 2064545"/>
              <a:gd name="connsiteY3" fmla="*/ 646331 h 646331"/>
              <a:gd name="connsiteX4" fmla="*/ 0 w 2064545"/>
              <a:gd name="connsiteY4" fmla="*/ 646331 h 646331"/>
              <a:gd name="connsiteX5" fmla="*/ 0 w 2064545"/>
              <a:gd name="connsiteY5" fmla="*/ 0 h 646331"/>
              <a:gd name="connsiteX0" fmla="*/ 3 w 2064548"/>
              <a:gd name="connsiteY0" fmla="*/ 0 h 646331"/>
              <a:gd name="connsiteX1" fmla="*/ 1741383 w 2064548"/>
              <a:gd name="connsiteY1" fmla="*/ 0 h 646331"/>
              <a:gd name="connsiteX2" fmla="*/ 2064548 w 2064548"/>
              <a:gd name="connsiteY2" fmla="*/ 323166 h 646331"/>
              <a:gd name="connsiteX3" fmla="*/ 1741383 w 2064548"/>
              <a:gd name="connsiteY3" fmla="*/ 646331 h 646331"/>
              <a:gd name="connsiteX4" fmla="*/ 3 w 2064548"/>
              <a:gd name="connsiteY4" fmla="*/ 646331 h 646331"/>
              <a:gd name="connsiteX5" fmla="*/ 140500 w 2064548"/>
              <a:gd name="connsiteY5" fmla="*/ 339960 h 646331"/>
              <a:gd name="connsiteX6" fmla="*/ 3 w 2064548"/>
              <a:gd name="connsiteY6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4548" h="646331">
                <a:moveTo>
                  <a:pt x="3" y="0"/>
                </a:moveTo>
                <a:lnTo>
                  <a:pt x="1741383" y="0"/>
                </a:lnTo>
                <a:lnTo>
                  <a:pt x="2064548" y="323166"/>
                </a:lnTo>
                <a:lnTo>
                  <a:pt x="1741383" y="646331"/>
                </a:lnTo>
                <a:lnTo>
                  <a:pt x="3" y="646331"/>
                </a:lnTo>
                <a:cubicBezTo>
                  <a:pt x="-790" y="544207"/>
                  <a:pt x="141293" y="442084"/>
                  <a:pt x="140500" y="339960"/>
                </a:cubicBezTo>
                <a:lnTo>
                  <a:pt x="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    </a:t>
            </a:r>
            <a:r>
              <a:rPr lang="en-US" altLang="zh-CN">
                <a:solidFill>
                  <a:schemeClr val="bg1"/>
                </a:solidFill>
                <a:latin typeface="Andalus" panose="02020603050405020304" pitchFamily="18" charset="-78"/>
                <a:ea typeface="张海山锐谐体" panose="02000000000000000000" pitchFamily="2" charset="-122"/>
                <a:cs typeface="Andalus" panose="02020603050405020304" pitchFamily="18" charset="-78"/>
              </a:rPr>
              <a:t>02.Methodology and Processing</a:t>
            </a:r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1451128" y="650674"/>
            <a:ext cx="314062" cy="399822"/>
            <a:chOff x="9927128" y="650674"/>
            <a:chExt cx="314062" cy="399822"/>
          </a:xfrm>
        </p:grpSpPr>
        <p:sp>
          <p:nvSpPr>
            <p:cNvPr id="12" name="燕尾形 16"/>
            <p:cNvSpPr/>
            <p:nvPr/>
          </p:nvSpPr>
          <p:spPr>
            <a:xfrm>
              <a:off x="9927128" y="650674"/>
              <a:ext cx="199911" cy="399821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85">
                <a:solidFill>
                  <a:schemeClr val="tx1"/>
                </a:solidFill>
              </a:endParaRPr>
            </a:p>
          </p:txBody>
        </p:sp>
        <p:sp>
          <p:nvSpPr>
            <p:cNvPr id="13" name="燕尾形 18"/>
            <p:cNvSpPr/>
            <p:nvPr/>
          </p:nvSpPr>
          <p:spPr>
            <a:xfrm>
              <a:off x="10036879" y="650675"/>
              <a:ext cx="204311" cy="399821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85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54573" y="102009"/>
            <a:ext cx="384605" cy="382593"/>
            <a:chOff x="601222" y="131727"/>
            <a:chExt cx="384605" cy="382593"/>
          </a:xfrm>
        </p:grpSpPr>
        <p:sp>
          <p:nvSpPr>
            <p:cNvPr id="6" name="泪滴形 5"/>
            <p:cNvSpPr/>
            <p:nvPr/>
          </p:nvSpPr>
          <p:spPr>
            <a:xfrm rot="7980028">
              <a:off x="602228" y="130721"/>
              <a:ext cx="382593" cy="384605"/>
            </a:xfrm>
            <a:prstGeom prst="teardrop">
              <a:avLst/>
            </a:prstGeom>
            <a:solidFill>
              <a:schemeClr val="tx1">
                <a:alpha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85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39178" y="13835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7203264" y="128864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Andalus" panose="02020603050405020304" pitchFamily="18" charset="-78"/>
                <a:cs typeface="Andalus" panose="02020603050405020304" pitchFamily="18" charset="-78"/>
              </a:rPr>
              <a:t>03.Results and discussions</a:t>
            </a:r>
            <a:endParaRPr lang="zh-CN" altLang="en-US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194053" y="125229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Andalus" panose="02020603050405020304" pitchFamily="18" charset="-78"/>
                <a:cs typeface="Andalus" panose="02020603050405020304" pitchFamily="18" charset="-78"/>
              </a:rPr>
              <a:t>04.Forecast</a:t>
            </a:r>
            <a:endParaRPr lang="zh-CN" altLang="en-US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69969" y="4779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4740" y="128864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Andalus" panose="02020603050405020304" pitchFamily="18" charset="-78"/>
                <a:ea typeface="张海山锐谐体" panose="02000000000000000000" pitchFamily="2" charset="-122"/>
                <a:cs typeface="Andalus" panose="02020603050405020304" pitchFamily="18" charset="-78"/>
              </a:rPr>
              <a:t>01.Background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774590" y="2517300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>
                <a:solidFill>
                  <a:schemeClr val="bg1"/>
                </a:solidFill>
                <a:latin typeface="Andalus" panose="02020603050405020304" pitchFamily="18" charset="-78"/>
                <a:ea typeface="宋体" panose="02010600030101010101" pitchFamily="2" charset="-122"/>
                <a:cs typeface="Andalus" panose="02020603050405020304" pitchFamily="18" charset="-78"/>
              </a:rPr>
              <a:t>a = 7.784 Å,b = 8.201 Å,</a:t>
            </a: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chemeClr val="bg1"/>
                </a:solidFill>
                <a:latin typeface="Andalus" panose="02020603050405020304" pitchFamily="18" charset="-78"/>
                <a:ea typeface="宋体" panose="02010600030101010101" pitchFamily="2" charset="-122"/>
                <a:cs typeface="Andalus" panose="02020603050405020304" pitchFamily="18" charset="-78"/>
              </a:rPr>
              <a:t>      c = 10.38 Å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>
                <a:solidFill>
                  <a:schemeClr val="bg1"/>
                </a:solidFill>
                <a:latin typeface="Andalus" panose="02020603050405020304" pitchFamily="18" charset="-78"/>
                <a:ea typeface="宋体" panose="02010600030101010101" pitchFamily="2" charset="-122"/>
                <a:cs typeface="Andalus" panose="02020603050405020304" pitchFamily="18" charset="-78"/>
              </a:rPr>
              <a:t>α = β = 90°,γ = 96.5°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>
                <a:solidFill>
                  <a:schemeClr val="bg1"/>
                </a:solidFill>
                <a:latin typeface="Andalus" panose="02020603050405020304" pitchFamily="18" charset="-78"/>
                <a:ea typeface="宋体" panose="02010600030101010101" pitchFamily="2" charset="-122"/>
                <a:cs typeface="Andalus" panose="02020603050405020304" pitchFamily="18" charset="-78"/>
              </a:rPr>
              <a:t>c is the chain direction</a:t>
            </a:r>
            <a:endParaRPr lang="zh-CN" altLang="en-US" sz="280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92529" y="1378857"/>
            <a:ext cx="7998380" cy="5707742"/>
            <a:chOff x="-1002495" y="1022231"/>
            <a:chExt cx="8152375" cy="5827674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02495" y="1022231"/>
              <a:ext cx="8152375" cy="5827674"/>
            </a:xfrm>
            <a:prstGeom prst="rect">
              <a:avLst/>
            </a:prstGeom>
          </p:spPr>
        </p:pic>
        <p:pic>
          <p:nvPicPr>
            <p:cNvPr id="1026" name="Picture 2" descr="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685" y="1846201"/>
              <a:ext cx="5362016" cy="3059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文本框 29"/>
          <p:cNvSpPr txBox="1"/>
          <p:nvPr/>
        </p:nvSpPr>
        <p:spPr>
          <a:xfrm>
            <a:off x="1661355" y="1172574"/>
            <a:ext cx="5123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About the initial modeling</a:t>
            </a:r>
            <a:endParaRPr lang="zh-CN" altLang="en-US" sz="360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7433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4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8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直接连接符 51"/>
          <p:cNvCxnSpPr>
            <a:cxnSpLocks/>
          </p:cNvCxnSpPr>
          <p:nvPr/>
        </p:nvCxnSpPr>
        <p:spPr>
          <a:xfrm>
            <a:off x="1710" y="578464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9"/>
          <p:cNvSpPr txBox="1"/>
          <p:nvPr/>
        </p:nvSpPr>
        <p:spPr>
          <a:xfrm>
            <a:off x="3093246" y="97728"/>
            <a:ext cx="3790259" cy="369332"/>
          </a:xfrm>
          <a:custGeom>
            <a:avLst/>
            <a:gdLst>
              <a:gd name="connsiteX0" fmla="*/ 0 w 2064545"/>
              <a:gd name="connsiteY0" fmla="*/ 0 h 646331"/>
              <a:gd name="connsiteX1" fmla="*/ 1741380 w 2064545"/>
              <a:gd name="connsiteY1" fmla="*/ 0 h 646331"/>
              <a:gd name="connsiteX2" fmla="*/ 2064545 w 2064545"/>
              <a:gd name="connsiteY2" fmla="*/ 323166 h 646331"/>
              <a:gd name="connsiteX3" fmla="*/ 1741380 w 2064545"/>
              <a:gd name="connsiteY3" fmla="*/ 646331 h 646331"/>
              <a:gd name="connsiteX4" fmla="*/ 0 w 2064545"/>
              <a:gd name="connsiteY4" fmla="*/ 646331 h 646331"/>
              <a:gd name="connsiteX5" fmla="*/ 0 w 2064545"/>
              <a:gd name="connsiteY5" fmla="*/ 0 h 646331"/>
              <a:gd name="connsiteX0" fmla="*/ 3 w 2064548"/>
              <a:gd name="connsiteY0" fmla="*/ 0 h 646331"/>
              <a:gd name="connsiteX1" fmla="*/ 1741383 w 2064548"/>
              <a:gd name="connsiteY1" fmla="*/ 0 h 646331"/>
              <a:gd name="connsiteX2" fmla="*/ 2064548 w 2064548"/>
              <a:gd name="connsiteY2" fmla="*/ 323166 h 646331"/>
              <a:gd name="connsiteX3" fmla="*/ 1741383 w 2064548"/>
              <a:gd name="connsiteY3" fmla="*/ 646331 h 646331"/>
              <a:gd name="connsiteX4" fmla="*/ 3 w 2064548"/>
              <a:gd name="connsiteY4" fmla="*/ 646331 h 646331"/>
              <a:gd name="connsiteX5" fmla="*/ 140500 w 2064548"/>
              <a:gd name="connsiteY5" fmla="*/ 339960 h 646331"/>
              <a:gd name="connsiteX6" fmla="*/ 3 w 2064548"/>
              <a:gd name="connsiteY6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4548" h="646331">
                <a:moveTo>
                  <a:pt x="3" y="0"/>
                </a:moveTo>
                <a:lnTo>
                  <a:pt x="1741383" y="0"/>
                </a:lnTo>
                <a:lnTo>
                  <a:pt x="2064548" y="323166"/>
                </a:lnTo>
                <a:lnTo>
                  <a:pt x="1741383" y="646331"/>
                </a:lnTo>
                <a:lnTo>
                  <a:pt x="3" y="646331"/>
                </a:lnTo>
                <a:cubicBezTo>
                  <a:pt x="-790" y="544207"/>
                  <a:pt x="141293" y="442084"/>
                  <a:pt x="140500" y="339960"/>
                </a:cubicBezTo>
                <a:lnTo>
                  <a:pt x="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    </a:t>
            </a:r>
            <a:r>
              <a:rPr lang="en-US" altLang="zh-CN">
                <a:solidFill>
                  <a:schemeClr val="bg1"/>
                </a:solidFill>
                <a:latin typeface="Andalus" panose="02020603050405020304" pitchFamily="18" charset="-78"/>
                <a:ea typeface="张海山锐谐体" panose="02000000000000000000" pitchFamily="2" charset="-122"/>
                <a:cs typeface="Andalus" panose="02020603050405020304" pitchFamily="18" charset="-78"/>
              </a:rPr>
              <a:t>02.Methodology and Processing</a:t>
            </a:r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1452838" y="619538"/>
            <a:ext cx="314062" cy="399822"/>
            <a:chOff x="9927128" y="650674"/>
            <a:chExt cx="314062" cy="399822"/>
          </a:xfrm>
        </p:grpSpPr>
        <p:sp>
          <p:nvSpPr>
            <p:cNvPr id="63" name="燕尾形 16"/>
            <p:cNvSpPr/>
            <p:nvPr/>
          </p:nvSpPr>
          <p:spPr>
            <a:xfrm>
              <a:off x="9927128" y="650674"/>
              <a:ext cx="199911" cy="399821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85">
                <a:solidFill>
                  <a:schemeClr val="tx1"/>
                </a:solidFill>
              </a:endParaRPr>
            </a:p>
          </p:txBody>
        </p:sp>
        <p:sp>
          <p:nvSpPr>
            <p:cNvPr id="64" name="燕尾形 18"/>
            <p:cNvSpPr/>
            <p:nvPr/>
          </p:nvSpPr>
          <p:spPr>
            <a:xfrm>
              <a:off x="10036879" y="650675"/>
              <a:ext cx="204311" cy="399821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85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256283" y="70873"/>
            <a:ext cx="384605" cy="382593"/>
            <a:chOff x="601222" y="131727"/>
            <a:chExt cx="384605" cy="382593"/>
          </a:xfrm>
        </p:grpSpPr>
        <p:sp>
          <p:nvSpPr>
            <p:cNvPr id="61" name="泪滴形 60"/>
            <p:cNvSpPr/>
            <p:nvPr/>
          </p:nvSpPr>
          <p:spPr>
            <a:xfrm rot="7980028">
              <a:off x="602228" y="130721"/>
              <a:ext cx="382593" cy="384605"/>
            </a:xfrm>
            <a:prstGeom prst="teardrop">
              <a:avLst/>
            </a:prstGeom>
            <a:solidFill>
              <a:schemeClr val="tx1">
                <a:alpha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85"/>
            </a:p>
          </p:txBody>
        </p:sp>
        <p:sp>
          <p:nvSpPr>
            <p:cNvPr id="62" name="文本框 13"/>
            <p:cNvSpPr txBox="1"/>
            <p:nvPr/>
          </p:nvSpPr>
          <p:spPr>
            <a:xfrm>
              <a:off x="639178" y="13835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solidFill>
                    <a:schemeClr val="bg1"/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4</a:t>
              </a:r>
              <a:endParaRPr lang="zh-CN" altLang="en-US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endParaRPr>
            </a:p>
          </p:txBody>
        </p:sp>
      </p:grpSp>
      <p:sp>
        <p:nvSpPr>
          <p:cNvPr id="56" name="文本框 27"/>
          <p:cNvSpPr txBox="1"/>
          <p:nvPr/>
        </p:nvSpPr>
        <p:spPr>
          <a:xfrm>
            <a:off x="7204974" y="97728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Andalus" panose="02020603050405020304" pitchFamily="18" charset="-78"/>
                <a:cs typeface="Andalus" panose="02020603050405020304" pitchFamily="18" charset="-78"/>
              </a:rPr>
              <a:t>03.Results and discussions</a:t>
            </a:r>
            <a:endParaRPr lang="zh-CN" altLang="en-US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7" name="文本框 28"/>
          <p:cNvSpPr txBox="1"/>
          <p:nvPr/>
        </p:nvSpPr>
        <p:spPr>
          <a:xfrm>
            <a:off x="10195763" y="94093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Andalus" panose="02020603050405020304" pitchFamily="18" charset="-78"/>
                <a:cs typeface="Andalus" panose="02020603050405020304" pitchFamily="18" charset="-78"/>
              </a:rPr>
              <a:t>04.Forecast</a:t>
            </a:r>
            <a:endParaRPr lang="zh-CN" altLang="en-US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8" name="文本框 1"/>
          <p:cNvSpPr txBox="1"/>
          <p:nvPr/>
        </p:nvSpPr>
        <p:spPr>
          <a:xfrm>
            <a:off x="5571679" y="446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9" name="文本框 3"/>
          <p:cNvSpPr txBox="1"/>
          <p:nvPr/>
        </p:nvSpPr>
        <p:spPr>
          <a:xfrm>
            <a:off x="836450" y="97728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Andalus" panose="02020603050405020304" pitchFamily="18" charset="-78"/>
                <a:ea typeface="张海山锐谐体" panose="02000000000000000000" pitchFamily="2" charset="-122"/>
                <a:cs typeface="Andalus" panose="02020603050405020304" pitchFamily="18" charset="-78"/>
              </a:rPr>
              <a:t>01.Background</a:t>
            </a:r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583552" y="1420838"/>
            <a:ext cx="11276872" cy="4599460"/>
            <a:chOff x="583552" y="1575586"/>
            <a:chExt cx="11276872" cy="4599460"/>
          </a:xfrm>
        </p:grpSpPr>
        <p:grpSp>
          <p:nvGrpSpPr>
            <p:cNvPr id="16" name="组合 15"/>
            <p:cNvGrpSpPr/>
            <p:nvPr/>
          </p:nvGrpSpPr>
          <p:grpSpPr>
            <a:xfrm>
              <a:off x="1459916" y="1575586"/>
              <a:ext cx="8734988" cy="4546208"/>
              <a:chOff x="719691" y="1575586"/>
              <a:chExt cx="8734988" cy="454620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304484" y="1575586"/>
                <a:ext cx="3579021" cy="4546208"/>
                <a:chOff x="2473436" y="1744394"/>
                <a:chExt cx="2514939" cy="3657602"/>
              </a:xfrm>
            </p:grpSpPr>
            <p:grpSp>
              <p:nvGrpSpPr>
                <p:cNvPr id="5" name="组合 4"/>
                <p:cNvGrpSpPr/>
                <p:nvPr/>
              </p:nvGrpSpPr>
              <p:grpSpPr>
                <a:xfrm>
                  <a:off x="2473436" y="1744394"/>
                  <a:ext cx="2506523" cy="3657602"/>
                  <a:chOff x="2473436" y="1744394"/>
                  <a:chExt cx="2506523" cy="3657602"/>
                </a:xfrm>
              </p:grpSpPr>
              <p:grpSp>
                <p:nvGrpSpPr>
                  <p:cNvPr id="4" name="组合 3"/>
                  <p:cNvGrpSpPr/>
                  <p:nvPr/>
                </p:nvGrpSpPr>
                <p:grpSpPr>
                  <a:xfrm>
                    <a:off x="2473436" y="1744394"/>
                    <a:ext cx="2506523" cy="1828800"/>
                    <a:chOff x="2473436" y="1744394"/>
                    <a:chExt cx="2506523" cy="1828800"/>
                  </a:xfrm>
                </p:grpSpPr>
                <p:sp>
                  <p:nvSpPr>
                    <p:cNvPr id="3" name="矩形: 圆角 2"/>
                    <p:cNvSpPr/>
                    <p:nvPr/>
                  </p:nvSpPr>
                  <p:spPr>
                    <a:xfrm>
                      <a:off x="2473436" y="1744394"/>
                      <a:ext cx="2354123" cy="914400"/>
                    </a:xfrm>
                    <a:custGeom>
                      <a:avLst/>
                      <a:gdLst>
                        <a:gd name="connsiteX0" fmla="*/ 0 w 2506526"/>
                        <a:gd name="connsiteY0" fmla="*/ 152403 h 914400"/>
                        <a:gd name="connsiteX1" fmla="*/ 152403 w 2506526"/>
                        <a:gd name="connsiteY1" fmla="*/ 0 h 914400"/>
                        <a:gd name="connsiteX2" fmla="*/ 2354123 w 2506526"/>
                        <a:gd name="connsiteY2" fmla="*/ 0 h 914400"/>
                        <a:gd name="connsiteX3" fmla="*/ 2506526 w 2506526"/>
                        <a:gd name="connsiteY3" fmla="*/ 152403 h 914400"/>
                        <a:gd name="connsiteX4" fmla="*/ 2506526 w 2506526"/>
                        <a:gd name="connsiteY4" fmla="*/ 761997 h 914400"/>
                        <a:gd name="connsiteX5" fmla="*/ 2354123 w 2506526"/>
                        <a:gd name="connsiteY5" fmla="*/ 914400 h 914400"/>
                        <a:gd name="connsiteX6" fmla="*/ 152403 w 2506526"/>
                        <a:gd name="connsiteY6" fmla="*/ 914400 h 914400"/>
                        <a:gd name="connsiteX7" fmla="*/ 0 w 2506526"/>
                        <a:gd name="connsiteY7" fmla="*/ 761997 h 914400"/>
                        <a:gd name="connsiteX8" fmla="*/ 0 w 2506526"/>
                        <a:gd name="connsiteY8" fmla="*/ 152403 h 914400"/>
                        <a:gd name="connsiteX0" fmla="*/ 2506526 w 2597966"/>
                        <a:gd name="connsiteY0" fmla="*/ 761997 h 914400"/>
                        <a:gd name="connsiteX1" fmla="*/ 2354123 w 2597966"/>
                        <a:gd name="connsiteY1" fmla="*/ 914400 h 914400"/>
                        <a:gd name="connsiteX2" fmla="*/ 152403 w 2597966"/>
                        <a:gd name="connsiteY2" fmla="*/ 914400 h 914400"/>
                        <a:gd name="connsiteX3" fmla="*/ 0 w 2597966"/>
                        <a:gd name="connsiteY3" fmla="*/ 761997 h 914400"/>
                        <a:gd name="connsiteX4" fmla="*/ 0 w 2597966"/>
                        <a:gd name="connsiteY4" fmla="*/ 152403 h 914400"/>
                        <a:gd name="connsiteX5" fmla="*/ 152403 w 2597966"/>
                        <a:gd name="connsiteY5" fmla="*/ 0 h 914400"/>
                        <a:gd name="connsiteX6" fmla="*/ 2354123 w 2597966"/>
                        <a:gd name="connsiteY6" fmla="*/ 0 h 914400"/>
                        <a:gd name="connsiteX7" fmla="*/ 2506526 w 2597966"/>
                        <a:gd name="connsiteY7" fmla="*/ 152403 h 914400"/>
                        <a:gd name="connsiteX8" fmla="*/ 2597966 w 2597966"/>
                        <a:gd name="connsiteY8" fmla="*/ 853437 h 914400"/>
                        <a:gd name="connsiteX0" fmla="*/ 2506526 w 2597966"/>
                        <a:gd name="connsiteY0" fmla="*/ 761997 h 914400"/>
                        <a:gd name="connsiteX1" fmla="*/ 2354123 w 2597966"/>
                        <a:gd name="connsiteY1" fmla="*/ 914400 h 914400"/>
                        <a:gd name="connsiteX2" fmla="*/ 152403 w 2597966"/>
                        <a:gd name="connsiteY2" fmla="*/ 914400 h 914400"/>
                        <a:gd name="connsiteX3" fmla="*/ 0 w 2597966"/>
                        <a:gd name="connsiteY3" fmla="*/ 761997 h 914400"/>
                        <a:gd name="connsiteX4" fmla="*/ 0 w 2597966"/>
                        <a:gd name="connsiteY4" fmla="*/ 152403 h 914400"/>
                        <a:gd name="connsiteX5" fmla="*/ 152403 w 2597966"/>
                        <a:gd name="connsiteY5" fmla="*/ 0 h 914400"/>
                        <a:gd name="connsiteX6" fmla="*/ 2354123 w 2597966"/>
                        <a:gd name="connsiteY6" fmla="*/ 0 h 914400"/>
                        <a:gd name="connsiteX7" fmla="*/ 2506526 w 2597966"/>
                        <a:gd name="connsiteY7" fmla="*/ 152403 h 914400"/>
                        <a:gd name="connsiteX8" fmla="*/ 2597966 w 2597966"/>
                        <a:gd name="connsiteY8" fmla="*/ 853437 h 914400"/>
                        <a:gd name="connsiteX0" fmla="*/ 2506526 w 2506526"/>
                        <a:gd name="connsiteY0" fmla="*/ 761997 h 914400"/>
                        <a:gd name="connsiteX1" fmla="*/ 2354123 w 2506526"/>
                        <a:gd name="connsiteY1" fmla="*/ 914400 h 914400"/>
                        <a:gd name="connsiteX2" fmla="*/ 152403 w 2506526"/>
                        <a:gd name="connsiteY2" fmla="*/ 914400 h 914400"/>
                        <a:gd name="connsiteX3" fmla="*/ 0 w 2506526"/>
                        <a:gd name="connsiteY3" fmla="*/ 761997 h 914400"/>
                        <a:gd name="connsiteX4" fmla="*/ 0 w 2506526"/>
                        <a:gd name="connsiteY4" fmla="*/ 152403 h 914400"/>
                        <a:gd name="connsiteX5" fmla="*/ 152403 w 2506526"/>
                        <a:gd name="connsiteY5" fmla="*/ 0 h 914400"/>
                        <a:gd name="connsiteX6" fmla="*/ 2354123 w 2506526"/>
                        <a:gd name="connsiteY6" fmla="*/ 0 h 914400"/>
                        <a:gd name="connsiteX7" fmla="*/ 2506526 w 2506526"/>
                        <a:gd name="connsiteY7" fmla="*/ 152403 h 914400"/>
                        <a:gd name="connsiteX0" fmla="*/ 2354123 w 2506526"/>
                        <a:gd name="connsiteY0" fmla="*/ 914400 h 914400"/>
                        <a:gd name="connsiteX1" fmla="*/ 152403 w 2506526"/>
                        <a:gd name="connsiteY1" fmla="*/ 914400 h 914400"/>
                        <a:gd name="connsiteX2" fmla="*/ 0 w 2506526"/>
                        <a:gd name="connsiteY2" fmla="*/ 761997 h 914400"/>
                        <a:gd name="connsiteX3" fmla="*/ 0 w 2506526"/>
                        <a:gd name="connsiteY3" fmla="*/ 152403 h 914400"/>
                        <a:gd name="connsiteX4" fmla="*/ 152403 w 2506526"/>
                        <a:gd name="connsiteY4" fmla="*/ 0 h 914400"/>
                        <a:gd name="connsiteX5" fmla="*/ 2354123 w 2506526"/>
                        <a:gd name="connsiteY5" fmla="*/ 0 h 914400"/>
                        <a:gd name="connsiteX6" fmla="*/ 2506526 w 2506526"/>
                        <a:gd name="connsiteY6" fmla="*/ 152403 h 914400"/>
                        <a:gd name="connsiteX0" fmla="*/ 2354123 w 2354123"/>
                        <a:gd name="connsiteY0" fmla="*/ 914400 h 914400"/>
                        <a:gd name="connsiteX1" fmla="*/ 152403 w 2354123"/>
                        <a:gd name="connsiteY1" fmla="*/ 914400 h 914400"/>
                        <a:gd name="connsiteX2" fmla="*/ 0 w 2354123"/>
                        <a:gd name="connsiteY2" fmla="*/ 761997 h 914400"/>
                        <a:gd name="connsiteX3" fmla="*/ 0 w 2354123"/>
                        <a:gd name="connsiteY3" fmla="*/ 152403 h 914400"/>
                        <a:gd name="connsiteX4" fmla="*/ 152403 w 2354123"/>
                        <a:gd name="connsiteY4" fmla="*/ 0 h 914400"/>
                        <a:gd name="connsiteX5" fmla="*/ 2354123 w 2354123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54123" h="914400">
                          <a:moveTo>
                            <a:pt x="2354123" y="914400"/>
                          </a:moveTo>
                          <a:lnTo>
                            <a:pt x="152403" y="914400"/>
                          </a:lnTo>
                          <a:cubicBezTo>
                            <a:pt x="68233" y="914400"/>
                            <a:pt x="0" y="846167"/>
                            <a:pt x="0" y="761997"/>
                          </a:cubicBezTo>
                          <a:lnTo>
                            <a:pt x="0" y="152403"/>
                          </a:lnTo>
                          <a:cubicBezTo>
                            <a:pt x="0" y="68233"/>
                            <a:pt x="68233" y="0"/>
                            <a:pt x="152403" y="0"/>
                          </a:cubicBezTo>
                          <a:lnTo>
                            <a:pt x="2354123" y="0"/>
                          </a:lnTo>
                        </a:path>
                      </a:pathLst>
                    </a:custGeom>
                    <a:noFill/>
                    <a:ln w="25400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矩形: 圆角 2"/>
                    <p:cNvSpPr/>
                    <p:nvPr/>
                  </p:nvSpPr>
                  <p:spPr>
                    <a:xfrm rot="10800000">
                      <a:off x="2625836" y="2658794"/>
                      <a:ext cx="2354123" cy="914400"/>
                    </a:xfrm>
                    <a:custGeom>
                      <a:avLst/>
                      <a:gdLst>
                        <a:gd name="connsiteX0" fmla="*/ 0 w 2506526"/>
                        <a:gd name="connsiteY0" fmla="*/ 152403 h 914400"/>
                        <a:gd name="connsiteX1" fmla="*/ 152403 w 2506526"/>
                        <a:gd name="connsiteY1" fmla="*/ 0 h 914400"/>
                        <a:gd name="connsiteX2" fmla="*/ 2354123 w 2506526"/>
                        <a:gd name="connsiteY2" fmla="*/ 0 h 914400"/>
                        <a:gd name="connsiteX3" fmla="*/ 2506526 w 2506526"/>
                        <a:gd name="connsiteY3" fmla="*/ 152403 h 914400"/>
                        <a:gd name="connsiteX4" fmla="*/ 2506526 w 2506526"/>
                        <a:gd name="connsiteY4" fmla="*/ 761997 h 914400"/>
                        <a:gd name="connsiteX5" fmla="*/ 2354123 w 2506526"/>
                        <a:gd name="connsiteY5" fmla="*/ 914400 h 914400"/>
                        <a:gd name="connsiteX6" fmla="*/ 152403 w 2506526"/>
                        <a:gd name="connsiteY6" fmla="*/ 914400 h 914400"/>
                        <a:gd name="connsiteX7" fmla="*/ 0 w 2506526"/>
                        <a:gd name="connsiteY7" fmla="*/ 761997 h 914400"/>
                        <a:gd name="connsiteX8" fmla="*/ 0 w 2506526"/>
                        <a:gd name="connsiteY8" fmla="*/ 152403 h 914400"/>
                        <a:gd name="connsiteX0" fmla="*/ 2506526 w 2597966"/>
                        <a:gd name="connsiteY0" fmla="*/ 761997 h 914400"/>
                        <a:gd name="connsiteX1" fmla="*/ 2354123 w 2597966"/>
                        <a:gd name="connsiteY1" fmla="*/ 914400 h 914400"/>
                        <a:gd name="connsiteX2" fmla="*/ 152403 w 2597966"/>
                        <a:gd name="connsiteY2" fmla="*/ 914400 h 914400"/>
                        <a:gd name="connsiteX3" fmla="*/ 0 w 2597966"/>
                        <a:gd name="connsiteY3" fmla="*/ 761997 h 914400"/>
                        <a:gd name="connsiteX4" fmla="*/ 0 w 2597966"/>
                        <a:gd name="connsiteY4" fmla="*/ 152403 h 914400"/>
                        <a:gd name="connsiteX5" fmla="*/ 152403 w 2597966"/>
                        <a:gd name="connsiteY5" fmla="*/ 0 h 914400"/>
                        <a:gd name="connsiteX6" fmla="*/ 2354123 w 2597966"/>
                        <a:gd name="connsiteY6" fmla="*/ 0 h 914400"/>
                        <a:gd name="connsiteX7" fmla="*/ 2506526 w 2597966"/>
                        <a:gd name="connsiteY7" fmla="*/ 152403 h 914400"/>
                        <a:gd name="connsiteX8" fmla="*/ 2597966 w 2597966"/>
                        <a:gd name="connsiteY8" fmla="*/ 853437 h 914400"/>
                        <a:gd name="connsiteX0" fmla="*/ 2506526 w 2597966"/>
                        <a:gd name="connsiteY0" fmla="*/ 761997 h 914400"/>
                        <a:gd name="connsiteX1" fmla="*/ 2354123 w 2597966"/>
                        <a:gd name="connsiteY1" fmla="*/ 914400 h 914400"/>
                        <a:gd name="connsiteX2" fmla="*/ 152403 w 2597966"/>
                        <a:gd name="connsiteY2" fmla="*/ 914400 h 914400"/>
                        <a:gd name="connsiteX3" fmla="*/ 0 w 2597966"/>
                        <a:gd name="connsiteY3" fmla="*/ 761997 h 914400"/>
                        <a:gd name="connsiteX4" fmla="*/ 0 w 2597966"/>
                        <a:gd name="connsiteY4" fmla="*/ 152403 h 914400"/>
                        <a:gd name="connsiteX5" fmla="*/ 152403 w 2597966"/>
                        <a:gd name="connsiteY5" fmla="*/ 0 h 914400"/>
                        <a:gd name="connsiteX6" fmla="*/ 2354123 w 2597966"/>
                        <a:gd name="connsiteY6" fmla="*/ 0 h 914400"/>
                        <a:gd name="connsiteX7" fmla="*/ 2506526 w 2597966"/>
                        <a:gd name="connsiteY7" fmla="*/ 152403 h 914400"/>
                        <a:gd name="connsiteX8" fmla="*/ 2597966 w 2597966"/>
                        <a:gd name="connsiteY8" fmla="*/ 853437 h 914400"/>
                        <a:gd name="connsiteX0" fmla="*/ 2506526 w 2506526"/>
                        <a:gd name="connsiteY0" fmla="*/ 761997 h 914400"/>
                        <a:gd name="connsiteX1" fmla="*/ 2354123 w 2506526"/>
                        <a:gd name="connsiteY1" fmla="*/ 914400 h 914400"/>
                        <a:gd name="connsiteX2" fmla="*/ 152403 w 2506526"/>
                        <a:gd name="connsiteY2" fmla="*/ 914400 h 914400"/>
                        <a:gd name="connsiteX3" fmla="*/ 0 w 2506526"/>
                        <a:gd name="connsiteY3" fmla="*/ 761997 h 914400"/>
                        <a:gd name="connsiteX4" fmla="*/ 0 w 2506526"/>
                        <a:gd name="connsiteY4" fmla="*/ 152403 h 914400"/>
                        <a:gd name="connsiteX5" fmla="*/ 152403 w 2506526"/>
                        <a:gd name="connsiteY5" fmla="*/ 0 h 914400"/>
                        <a:gd name="connsiteX6" fmla="*/ 2354123 w 2506526"/>
                        <a:gd name="connsiteY6" fmla="*/ 0 h 914400"/>
                        <a:gd name="connsiteX7" fmla="*/ 2506526 w 2506526"/>
                        <a:gd name="connsiteY7" fmla="*/ 152403 h 914400"/>
                        <a:gd name="connsiteX0" fmla="*/ 2354123 w 2506526"/>
                        <a:gd name="connsiteY0" fmla="*/ 914400 h 914400"/>
                        <a:gd name="connsiteX1" fmla="*/ 152403 w 2506526"/>
                        <a:gd name="connsiteY1" fmla="*/ 914400 h 914400"/>
                        <a:gd name="connsiteX2" fmla="*/ 0 w 2506526"/>
                        <a:gd name="connsiteY2" fmla="*/ 761997 h 914400"/>
                        <a:gd name="connsiteX3" fmla="*/ 0 w 2506526"/>
                        <a:gd name="connsiteY3" fmla="*/ 152403 h 914400"/>
                        <a:gd name="connsiteX4" fmla="*/ 152403 w 2506526"/>
                        <a:gd name="connsiteY4" fmla="*/ 0 h 914400"/>
                        <a:gd name="connsiteX5" fmla="*/ 2354123 w 2506526"/>
                        <a:gd name="connsiteY5" fmla="*/ 0 h 914400"/>
                        <a:gd name="connsiteX6" fmla="*/ 2506526 w 2506526"/>
                        <a:gd name="connsiteY6" fmla="*/ 152403 h 914400"/>
                        <a:gd name="connsiteX0" fmla="*/ 2354123 w 2354123"/>
                        <a:gd name="connsiteY0" fmla="*/ 914400 h 914400"/>
                        <a:gd name="connsiteX1" fmla="*/ 152403 w 2354123"/>
                        <a:gd name="connsiteY1" fmla="*/ 914400 h 914400"/>
                        <a:gd name="connsiteX2" fmla="*/ 0 w 2354123"/>
                        <a:gd name="connsiteY2" fmla="*/ 761997 h 914400"/>
                        <a:gd name="connsiteX3" fmla="*/ 0 w 2354123"/>
                        <a:gd name="connsiteY3" fmla="*/ 152403 h 914400"/>
                        <a:gd name="connsiteX4" fmla="*/ 152403 w 2354123"/>
                        <a:gd name="connsiteY4" fmla="*/ 0 h 914400"/>
                        <a:gd name="connsiteX5" fmla="*/ 2354123 w 2354123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54123" h="914400">
                          <a:moveTo>
                            <a:pt x="2354123" y="914400"/>
                          </a:moveTo>
                          <a:lnTo>
                            <a:pt x="152403" y="914400"/>
                          </a:lnTo>
                          <a:cubicBezTo>
                            <a:pt x="68233" y="914400"/>
                            <a:pt x="0" y="846167"/>
                            <a:pt x="0" y="761997"/>
                          </a:cubicBezTo>
                          <a:lnTo>
                            <a:pt x="0" y="152403"/>
                          </a:lnTo>
                          <a:cubicBezTo>
                            <a:pt x="0" y="68233"/>
                            <a:pt x="68233" y="0"/>
                            <a:pt x="152403" y="0"/>
                          </a:cubicBezTo>
                          <a:lnTo>
                            <a:pt x="2354123" y="0"/>
                          </a:lnTo>
                        </a:path>
                      </a:pathLst>
                    </a:custGeom>
                    <a:noFill/>
                    <a:ln w="25400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79" name="组合 78"/>
                  <p:cNvGrpSpPr/>
                  <p:nvPr/>
                </p:nvGrpSpPr>
                <p:grpSpPr>
                  <a:xfrm rot="10800000">
                    <a:off x="2473436" y="3573195"/>
                    <a:ext cx="2506523" cy="1828801"/>
                    <a:chOff x="2473436" y="1744393"/>
                    <a:chExt cx="2506523" cy="1828801"/>
                  </a:xfrm>
                </p:grpSpPr>
                <p:sp>
                  <p:nvSpPr>
                    <p:cNvPr id="80" name="矩形: 圆角 2"/>
                    <p:cNvSpPr/>
                    <p:nvPr/>
                  </p:nvSpPr>
                  <p:spPr>
                    <a:xfrm>
                      <a:off x="2473436" y="1744393"/>
                      <a:ext cx="2354123" cy="914400"/>
                    </a:xfrm>
                    <a:custGeom>
                      <a:avLst/>
                      <a:gdLst>
                        <a:gd name="connsiteX0" fmla="*/ 0 w 2506526"/>
                        <a:gd name="connsiteY0" fmla="*/ 152403 h 914400"/>
                        <a:gd name="connsiteX1" fmla="*/ 152403 w 2506526"/>
                        <a:gd name="connsiteY1" fmla="*/ 0 h 914400"/>
                        <a:gd name="connsiteX2" fmla="*/ 2354123 w 2506526"/>
                        <a:gd name="connsiteY2" fmla="*/ 0 h 914400"/>
                        <a:gd name="connsiteX3" fmla="*/ 2506526 w 2506526"/>
                        <a:gd name="connsiteY3" fmla="*/ 152403 h 914400"/>
                        <a:gd name="connsiteX4" fmla="*/ 2506526 w 2506526"/>
                        <a:gd name="connsiteY4" fmla="*/ 761997 h 914400"/>
                        <a:gd name="connsiteX5" fmla="*/ 2354123 w 2506526"/>
                        <a:gd name="connsiteY5" fmla="*/ 914400 h 914400"/>
                        <a:gd name="connsiteX6" fmla="*/ 152403 w 2506526"/>
                        <a:gd name="connsiteY6" fmla="*/ 914400 h 914400"/>
                        <a:gd name="connsiteX7" fmla="*/ 0 w 2506526"/>
                        <a:gd name="connsiteY7" fmla="*/ 761997 h 914400"/>
                        <a:gd name="connsiteX8" fmla="*/ 0 w 2506526"/>
                        <a:gd name="connsiteY8" fmla="*/ 152403 h 914400"/>
                        <a:gd name="connsiteX0" fmla="*/ 2506526 w 2597966"/>
                        <a:gd name="connsiteY0" fmla="*/ 761997 h 914400"/>
                        <a:gd name="connsiteX1" fmla="*/ 2354123 w 2597966"/>
                        <a:gd name="connsiteY1" fmla="*/ 914400 h 914400"/>
                        <a:gd name="connsiteX2" fmla="*/ 152403 w 2597966"/>
                        <a:gd name="connsiteY2" fmla="*/ 914400 h 914400"/>
                        <a:gd name="connsiteX3" fmla="*/ 0 w 2597966"/>
                        <a:gd name="connsiteY3" fmla="*/ 761997 h 914400"/>
                        <a:gd name="connsiteX4" fmla="*/ 0 w 2597966"/>
                        <a:gd name="connsiteY4" fmla="*/ 152403 h 914400"/>
                        <a:gd name="connsiteX5" fmla="*/ 152403 w 2597966"/>
                        <a:gd name="connsiteY5" fmla="*/ 0 h 914400"/>
                        <a:gd name="connsiteX6" fmla="*/ 2354123 w 2597966"/>
                        <a:gd name="connsiteY6" fmla="*/ 0 h 914400"/>
                        <a:gd name="connsiteX7" fmla="*/ 2506526 w 2597966"/>
                        <a:gd name="connsiteY7" fmla="*/ 152403 h 914400"/>
                        <a:gd name="connsiteX8" fmla="*/ 2597966 w 2597966"/>
                        <a:gd name="connsiteY8" fmla="*/ 853437 h 914400"/>
                        <a:gd name="connsiteX0" fmla="*/ 2506526 w 2597966"/>
                        <a:gd name="connsiteY0" fmla="*/ 761997 h 914400"/>
                        <a:gd name="connsiteX1" fmla="*/ 2354123 w 2597966"/>
                        <a:gd name="connsiteY1" fmla="*/ 914400 h 914400"/>
                        <a:gd name="connsiteX2" fmla="*/ 152403 w 2597966"/>
                        <a:gd name="connsiteY2" fmla="*/ 914400 h 914400"/>
                        <a:gd name="connsiteX3" fmla="*/ 0 w 2597966"/>
                        <a:gd name="connsiteY3" fmla="*/ 761997 h 914400"/>
                        <a:gd name="connsiteX4" fmla="*/ 0 w 2597966"/>
                        <a:gd name="connsiteY4" fmla="*/ 152403 h 914400"/>
                        <a:gd name="connsiteX5" fmla="*/ 152403 w 2597966"/>
                        <a:gd name="connsiteY5" fmla="*/ 0 h 914400"/>
                        <a:gd name="connsiteX6" fmla="*/ 2354123 w 2597966"/>
                        <a:gd name="connsiteY6" fmla="*/ 0 h 914400"/>
                        <a:gd name="connsiteX7" fmla="*/ 2506526 w 2597966"/>
                        <a:gd name="connsiteY7" fmla="*/ 152403 h 914400"/>
                        <a:gd name="connsiteX8" fmla="*/ 2597966 w 2597966"/>
                        <a:gd name="connsiteY8" fmla="*/ 853437 h 914400"/>
                        <a:gd name="connsiteX0" fmla="*/ 2506526 w 2506526"/>
                        <a:gd name="connsiteY0" fmla="*/ 761997 h 914400"/>
                        <a:gd name="connsiteX1" fmla="*/ 2354123 w 2506526"/>
                        <a:gd name="connsiteY1" fmla="*/ 914400 h 914400"/>
                        <a:gd name="connsiteX2" fmla="*/ 152403 w 2506526"/>
                        <a:gd name="connsiteY2" fmla="*/ 914400 h 914400"/>
                        <a:gd name="connsiteX3" fmla="*/ 0 w 2506526"/>
                        <a:gd name="connsiteY3" fmla="*/ 761997 h 914400"/>
                        <a:gd name="connsiteX4" fmla="*/ 0 w 2506526"/>
                        <a:gd name="connsiteY4" fmla="*/ 152403 h 914400"/>
                        <a:gd name="connsiteX5" fmla="*/ 152403 w 2506526"/>
                        <a:gd name="connsiteY5" fmla="*/ 0 h 914400"/>
                        <a:gd name="connsiteX6" fmla="*/ 2354123 w 2506526"/>
                        <a:gd name="connsiteY6" fmla="*/ 0 h 914400"/>
                        <a:gd name="connsiteX7" fmla="*/ 2506526 w 2506526"/>
                        <a:gd name="connsiteY7" fmla="*/ 152403 h 914400"/>
                        <a:gd name="connsiteX0" fmla="*/ 2354123 w 2506526"/>
                        <a:gd name="connsiteY0" fmla="*/ 914400 h 914400"/>
                        <a:gd name="connsiteX1" fmla="*/ 152403 w 2506526"/>
                        <a:gd name="connsiteY1" fmla="*/ 914400 h 914400"/>
                        <a:gd name="connsiteX2" fmla="*/ 0 w 2506526"/>
                        <a:gd name="connsiteY2" fmla="*/ 761997 h 914400"/>
                        <a:gd name="connsiteX3" fmla="*/ 0 w 2506526"/>
                        <a:gd name="connsiteY3" fmla="*/ 152403 h 914400"/>
                        <a:gd name="connsiteX4" fmla="*/ 152403 w 2506526"/>
                        <a:gd name="connsiteY4" fmla="*/ 0 h 914400"/>
                        <a:gd name="connsiteX5" fmla="*/ 2354123 w 2506526"/>
                        <a:gd name="connsiteY5" fmla="*/ 0 h 914400"/>
                        <a:gd name="connsiteX6" fmla="*/ 2506526 w 2506526"/>
                        <a:gd name="connsiteY6" fmla="*/ 152403 h 914400"/>
                        <a:gd name="connsiteX0" fmla="*/ 2354123 w 2354123"/>
                        <a:gd name="connsiteY0" fmla="*/ 914400 h 914400"/>
                        <a:gd name="connsiteX1" fmla="*/ 152403 w 2354123"/>
                        <a:gd name="connsiteY1" fmla="*/ 914400 h 914400"/>
                        <a:gd name="connsiteX2" fmla="*/ 0 w 2354123"/>
                        <a:gd name="connsiteY2" fmla="*/ 761997 h 914400"/>
                        <a:gd name="connsiteX3" fmla="*/ 0 w 2354123"/>
                        <a:gd name="connsiteY3" fmla="*/ 152403 h 914400"/>
                        <a:gd name="connsiteX4" fmla="*/ 152403 w 2354123"/>
                        <a:gd name="connsiteY4" fmla="*/ 0 h 914400"/>
                        <a:gd name="connsiteX5" fmla="*/ 2354123 w 2354123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54123" h="914400">
                          <a:moveTo>
                            <a:pt x="2354123" y="914400"/>
                          </a:moveTo>
                          <a:lnTo>
                            <a:pt x="152403" y="914400"/>
                          </a:lnTo>
                          <a:cubicBezTo>
                            <a:pt x="68233" y="914400"/>
                            <a:pt x="0" y="846167"/>
                            <a:pt x="0" y="761997"/>
                          </a:cubicBezTo>
                          <a:lnTo>
                            <a:pt x="0" y="152403"/>
                          </a:lnTo>
                          <a:cubicBezTo>
                            <a:pt x="0" y="68233"/>
                            <a:pt x="68233" y="0"/>
                            <a:pt x="152403" y="0"/>
                          </a:cubicBezTo>
                          <a:lnTo>
                            <a:pt x="2354123" y="0"/>
                          </a:lnTo>
                        </a:path>
                      </a:pathLst>
                    </a:custGeom>
                    <a:noFill/>
                    <a:ln w="25400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" name="矩形: 圆角 2"/>
                    <p:cNvSpPr/>
                    <p:nvPr/>
                  </p:nvSpPr>
                  <p:spPr>
                    <a:xfrm rot="10800000">
                      <a:off x="2625836" y="2658794"/>
                      <a:ext cx="2354123" cy="914400"/>
                    </a:xfrm>
                    <a:custGeom>
                      <a:avLst/>
                      <a:gdLst>
                        <a:gd name="connsiteX0" fmla="*/ 0 w 2506526"/>
                        <a:gd name="connsiteY0" fmla="*/ 152403 h 914400"/>
                        <a:gd name="connsiteX1" fmla="*/ 152403 w 2506526"/>
                        <a:gd name="connsiteY1" fmla="*/ 0 h 914400"/>
                        <a:gd name="connsiteX2" fmla="*/ 2354123 w 2506526"/>
                        <a:gd name="connsiteY2" fmla="*/ 0 h 914400"/>
                        <a:gd name="connsiteX3" fmla="*/ 2506526 w 2506526"/>
                        <a:gd name="connsiteY3" fmla="*/ 152403 h 914400"/>
                        <a:gd name="connsiteX4" fmla="*/ 2506526 w 2506526"/>
                        <a:gd name="connsiteY4" fmla="*/ 761997 h 914400"/>
                        <a:gd name="connsiteX5" fmla="*/ 2354123 w 2506526"/>
                        <a:gd name="connsiteY5" fmla="*/ 914400 h 914400"/>
                        <a:gd name="connsiteX6" fmla="*/ 152403 w 2506526"/>
                        <a:gd name="connsiteY6" fmla="*/ 914400 h 914400"/>
                        <a:gd name="connsiteX7" fmla="*/ 0 w 2506526"/>
                        <a:gd name="connsiteY7" fmla="*/ 761997 h 914400"/>
                        <a:gd name="connsiteX8" fmla="*/ 0 w 2506526"/>
                        <a:gd name="connsiteY8" fmla="*/ 152403 h 914400"/>
                        <a:gd name="connsiteX0" fmla="*/ 2506526 w 2597966"/>
                        <a:gd name="connsiteY0" fmla="*/ 761997 h 914400"/>
                        <a:gd name="connsiteX1" fmla="*/ 2354123 w 2597966"/>
                        <a:gd name="connsiteY1" fmla="*/ 914400 h 914400"/>
                        <a:gd name="connsiteX2" fmla="*/ 152403 w 2597966"/>
                        <a:gd name="connsiteY2" fmla="*/ 914400 h 914400"/>
                        <a:gd name="connsiteX3" fmla="*/ 0 w 2597966"/>
                        <a:gd name="connsiteY3" fmla="*/ 761997 h 914400"/>
                        <a:gd name="connsiteX4" fmla="*/ 0 w 2597966"/>
                        <a:gd name="connsiteY4" fmla="*/ 152403 h 914400"/>
                        <a:gd name="connsiteX5" fmla="*/ 152403 w 2597966"/>
                        <a:gd name="connsiteY5" fmla="*/ 0 h 914400"/>
                        <a:gd name="connsiteX6" fmla="*/ 2354123 w 2597966"/>
                        <a:gd name="connsiteY6" fmla="*/ 0 h 914400"/>
                        <a:gd name="connsiteX7" fmla="*/ 2506526 w 2597966"/>
                        <a:gd name="connsiteY7" fmla="*/ 152403 h 914400"/>
                        <a:gd name="connsiteX8" fmla="*/ 2597966 w 2597966"/>
                        <a:gd name="connsiteY8" fmla="*/ 853437 h 914400"/>
                        <a:gd name="connsiteX0" fmla="*/ 2506526 w 2597966"/>
                        <a:gd name="connsiteY0" fmla="*/ 761997 h 914400"/>
                        <a:gd name="connsiteX1" fmla="*/ 2354123 w 2597966"/>
                        <a:gd name="connsiteY1" fmla="*/ 914400 h 914400"/>
                        <a:gd name="connsiteX2" fmla="*/ 152403 w 2597966"/>
                        <a:gd name="connsiteY2" fmla="*/ 914400 h 914400"/>
                        <a:gd name="connsiteX3" fmla="*/ 0 w 2597966"/>
                        <a:gd name="connsiteY3" fmla="*/ 761997 h 914400"/>
                        <a:gd name="connsiteX4" fmla="*/ 0 w 2597966"/>
                        <a:gd name="connsiteY4" fmla="*/ 152403 h 914400"/>
                        <a:gd name="connsiteX5" fmla="*/ 152403 w 2597966"/>
                        <a:gd name="connsiteY5" fmla="*/ 0 h 914400"/>
                        <a:gd name="connsiteX6" fmla="*/ 2354123 w 2597966"/>
                        <a:gd name="connsiteY6" fmla="*/ 0 h 914400"/>
                        <a:gd name="connsiteX7" fmla="*/ 2506526 w 2597966"/>
                        <a:gd name="connsiteY7" fmla="*/ 152403 h 914400"/>
                        <a:gd name="connsiteX8" fmla="*/ 2597966 w 2597966"/>
                        <a:gd name="connsiteY8" fmla="*/ 853437 h 914400"/>
                        <a:gd name="connsiteX0" fmla="*/ 2506526 w 2506526"/>
                        <a:gd name="connsiteY0" fmla="*/ 761997 h 914400"/>
                        <a:gd name="connsiteX1" fmla="*/ 2354123 w 2506526"/>
                        <a:gd name="connsiteY1" fmla="*/ 914400 h 914400"/>
                        <a:gd name="connsiteX2" fmla="*/ 152403 w 2506526"/>
                        <a:gd name="connsiteY2" fmla="*/ 914400 h 914400"/>
                        <a:gd name="connsiteX3" fmla="*/ 0 w 2506526"/>
                        <a:gd name="connsiteY3" fmla="*/ 761997 h 914400"/>
                        <a:gd name="connsiteX4" fmla="*/ 0 w 2506526"/>
                        <a:gd name="connsiteY4" fmla="*/ 152403 h 914400"/>
                        <a:gd name="connsiteX5" fmla="*/ 152403 w 2506526"/>
                        <a:gd name="connsiteY5" fmla="*/ 0 h 914400"/>
                        <a:gd name="connsiteX6" fmla="*/ 2354123 w 2506526"/>
                        <a:gd name="connsiteY6" fmla="*/ 0 h 914400"/>
                        <a:gd name="connsiteX7" fmla="*/ 2506526 w 2506526"/>
                        <a:gd name="connsiteY7" fmla="*/ 152403 h 914400"/>
                        <a:gd name="connsiteX0" fmla="*/ 2354123 w 2506526"/>
                        <a:gd name="connsiteY0" fmla="*/ 914400 h 914400"/>
                        <a:gd name="connsiteX1" fmla="*/ 152403 w 2506526"/>
                        <a:gd name="connsiteY1" fmla="*/ 914400 h 914400"/>
                        <a:gd name="connsiteX2" fmla="*/ 0 w 2506526"/>
                        <a:gd name="connsiteY2" fmla="*/ 761997 h 914400"/>
                        <a:gd name="connsiteX3" fmla="*/ 0 w 2506526"/>
                        <a:gd name="connsiteY3" fmla="*/ 152403 h 914400"/>
                        <a:gd name="connsiteX4" fmla="*/ 152403 w 2506526"/>
                        <a:gd name="connsiteY4" fmla="*/ 0 h 914400"/>
                        <a:gd name="connsiteX5" fmla="*/ 2354123 w 2506526"/>
                        <a:gd name="connsiteY5" fmla="*/ 0 h 914400"/>
                        <a:gd name="connsiteX6" fmla="*/ 2506526 w 2506526"/>
                        <a:gd name="connsiteY6" fmla="*/ 152403 h 914400"/>
                        <a:gd name="connsiteX0" fmla="*/ 2354123 w 2354123"/>
                        <a:gd name="connsiteY0" fmla="*/ 914400 h 914400"/>
                        <a:gd name="connsiteX1" fmla="*/ 152403 w 2354123"/>
                        <a:gd name="connsiteY1" fmla="*/ 914400 h 914400"/>
                        <a:gd name="connsiteX2" fmla="*/ 0 w 2354123"/>
                        <a:gd name="connsiteY2" fmla="*/ 761997 h 914400"/>
                        <a:gd name="connsiteX3" fmla="*/ 0 w 2354123"/>
                        <a:gd name="connsiteY3" fmla="*/ 152403 h 914400"/>
                        <a:gd name="connsiteX4" fmla="*/ 152403 w 2354123"/>
                        <a:gd name="connsiteY4" fmla="*/ 0 h 914400"/>
                        <a:gd name="connsiteX5" fmla="*/ 2354123 w 2354123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54123" h="914400">
                          <a:moveTo>
                            <a:pt x="2354123" y="914400"/>
                          </a:moveTo>
                          <a:lnTo>
                            <a:pt x="152403" y="914400"/>
                          </a:lnTo>
                          <a:cubicBezTo>
                            <a:pt x="68233" y="914400"/>
                            <a:pt x="0" y="846167"/>
                            <a:pt x="0" y="761997"/>
                          </a:cubicBezTo>
                          <a:lnTo>
                            <a:pt x="0" y="152403"/>
                          </a:lnTo>
                          <a:cubicBezTo>
                            <a:pt x="0" y="68233"/>
                            <a:pt x="68233" y="0"/>
                            <a:pt x="152403" y="0"/>
                          </a:cubicBezTo>
                          <a:lnTo>
                            <a:pt x="2354123" y="0"/>
                          </a:lnTo>
                        </a:path>
                      </a:pathLst>
                    </a:custGeom>
                    <a:noFill/>
                    <a:ln w="254000" cap="rnd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grpSp>
              <p:nvGrpSpPr>
                <p:cNvPr id="85" name="组合 84"/>
                <p:cNvGrpSpPr/>
                <p:nvPr/>
              </p:nvGrpSpPr>
              <p:grpSpPr>
                <a:xfrm>
                  <a:off x="2481852" y="1744394"/>
                  <a:ext cx="2506523" cy="3657601"/>
                  <a:chOff x="2473436" y="1744394"/>
                  <a:chExt cx="2506523" cy="3657601"/>
                </a:xfrm>
              </p:grpSpPr>
              <p:grpSp>
                <p:nvGrpSpPr>
                  <p:cNvPr id="86" name="组合 85"/>
                  <p:cNvGrpSpPr/>
                  <p:nvPr/>
                </p:nvGrpSpPr>
                <p:grpSpPr>
                  <a:xfrm>
                    <a:off x="2473436" y="1744394"/>
                    <a:ext cx="2506523" cy="1828800"/>
                    <a:chOff x="2473436" y="1744394"/>
                    <a:chExt cx="2506523" cy="1828800"/>
                  </a:xfrm>
                </p:grpSpPr>
                <p:sp>
                  <p:nvSpPr>
                    <p:cNvPr id="90" name="矩形: 圆角 2"/>
                    <p:cNvSpPr/>
                    <p:nvPr/>
                  </p:nvSpPr>
                  <p:spPr>
                    <a:xfrm>
                      <a:off x="2473436" y="1744394"/>
                      <a:ext cx="2354123" cy="914400"/>
                    </a:xfrm>
                    <a:custGeom>
                      <a:avLst/>
                      <a:gdLst>
                        <a:gd name="connsiteX0" fmla="*/ 0 w 2506526"/>
                        <a:gd name="connsiteY0" fmla="*/ 152403 h 914400"/>
                        <a:gd name="connsiteX1" fmla="*/ 152403 w 2506526"/>
                        <a:gd name="connsiteY1" fmla="*/ 0 h 914400"/>
                        <a:gd name="connsiteX2" fmla="*/ 2354123 w 2506526"/>
                        <a:gd name="connsiteY2" fmla="*/ 0 h 914400"/>
                        <a:gd name="connsiteX3" fmla="*/ 2506526 w 2506526"/>
                        <a:gd name="connsiteY3" fmla="*/ 152403 h 914400"/>
                        <a:gd name="connsiteX4" fmla="*/ 2506526 w 2506526"/>
                        <a:gd name="connsiteY4" fmla="*/ 761997 h 914400"/>
                        <a:gd name="connsiteX5" fmla="*/ 2354123 w 2506526"/>
                        <a:gd name="connsiteY5" fmla="*/ 914400 h 914400"/>
                        <a:gd name="connsiteX6" fmla="*/ 152403 w 2506526"/>
                        <a:gd name="connsiteY6" fmla="*/ 914400 h 914400"/>
                        <a:gd name="connsiteX7" fmla="*/ 0 w 2506526"/>
                        <a:gd name="connsiteY7" fmla="*/ 761997 h 914400"/>
                        <a:gd name="connsiteX8" fmla="*/ 0 w 2506526"/>
                        <a:gd name="connsiteY8" fmla="*/ 152403 h 914400"/>
                        <a:gd name="connsiteX0" fmla="*/ 2506526 w 2597966"/>
                        <a:gd name="connsiteY0" fmla="*/ 761997 h 914400"/>
                        <a:gd name="connsiteX1" fmla="*/ 2354123 w 2597966"/>
                        <a:gd name="connsiteY1" fmla="*/ 914400 h 914400"/>
                        <a:gd name="connsiteX2" fmla="*/ 152403 w 2597966"/>
                        <a:gd name="connsiteY2" fmla="*/ 914400 h 914400"/>
                        <a:gd name="connsiteX3" fmla="*/ 0 w 2597966"/>
                        <a:gd name="connsiteY3" fmla="*/ 761997 h 914400"/>
                        <a:gd name="connsiteX4" fmla="*/ 0 w 2597966"/>
                        <a:gd name="connsiteY4" fmla="*/ 152403 h 914400"/>
                        <a:gd name="connsiteX5" fmla="*/ 152403 w 2597966"/>
                        <a:gd name="connsiteY5" fmla="*/ 0 h 914400"/>
                        <a:gd name="connsiteX6" fmla="*/ 2354123 w 2597966"/>
                        <a:gd name="connsiteY6" fmla="*/ 0 h 914400"/>
                        <a:gd name="connsiteX7" fmla="*/ 2506526 w 2597966"/>
                        <a:gd name="connsiteY7" fmla="*/ 152403 h 914400"/>
                        <a:gd name="connsiteX8" fmla="*/ 2597966 w 2597966"/>
                        <a:gd name="connsiteY8" fmla="*/ 853437 h 914400"/>
                        <a:gd name="connsiteX0" fmla="*/ 2506526 w 2597966"/>
                        <a:gd name="connsiteY0" fmla="*/ 761997 h 914400"/>
                        <a:gd name="connsiteX1" fmla="*/ 2354123 w 2597966"/>
                        <a:gd name="connsiteY1" fmla="*/ 914400 h 914400"/>
                        <a:gd name="connsiteX2" fmla="*/ 152403 w 2597966"/>
                        <a:gd name="connsiteY2" fmla="*/ 914400 h 914400"/>
                        <a:gd name="connsiteX3" fmla="*/ 0 w 2597966"/>
                        <a:gd name="connsiteY3" fmla="*/ 761997 h 914400"/>
                        <a:gd name="connsiteX4" fmla="*/ 0 w 2597966"/>
                        <a:gd name="connsiteY4" fmla="*/ 152403 h 914400"/>
                        <a:gd name="connsiteX5" fmla="*/ 152403 w 2597966"/>
                        <a:gd name="connsiteY5" fmla="*/ 0 h 914400"/>
                        <a:gd name="connsiteX6" fmla="*/ 2354123 w 2597966"/>
                        <a:gd name="connsiteY6" fmla="*/ 0 h 914400"/>
                        <a:gd name="connsiteX7" fmla="*/ 2506526 w 2597966"/>
                        <a:gd name="connsiteY7" fmla="*/ 152403 h 914400"/>
                        <a:gd name="connsiteX8" fmla="*/ 2597966 w 2597966"/>
                        <a:gd name="connsiteY8" fmla="*/ 853437 h 914400"/>
                        <a:gd name="connsiteX0" fmla="*/ 2506526 w 2506526"/>
                        <a:gd name="connsiteY0" fmla="*/ 761997 h 914400"/>
                        <a:gd name="connsiteX1" fmla="*/ 2354123 w 2506526"/>
                        <a:gd name="connsiteY1" fmla="*/ 914400 h 914400"/>
                        <a:gd name="connsiteX2" fmla="*/ 152403 w 2506526"/>
                        <a:gd name="connsiteY2" fmla="*/ 914400 h 914400"/>
                        <a:gd name="connsiteX3" fmla="*/ 0 w 2506526"/>
                        <a:gd name="connsiteY3" fmla="*/ 761997 h 914400"/>
                        <a:gd name="connsiteX4" fmla="*/ 0 w 2506526"/>
                        <a:gd name="connsiteY4" fmla="*/ 152403 h 914400"/>
                        <a:gd name="connsiteX5" fmla="*/ 152403 w 2506526"/>
                        <a:gd name="connsiteY5" fmla="*/ 0 h 914400"/>
                        <a:gd name="connsiteX6" fmla="*/ 2354123 w 2506526"/>
                        <a:gd name="connsiteY6" fmla="*/ 0 h 914400"/>
                        <a:gd name="connsiteX7" fmla="*/ 2506526 w 2506526"/>
                        <a:gd name="connsiteY7" fmla="*/ 152403 h 914400"/>
                        <a:gd name="connsiteX0" fmla="*/ 2354123 w 2506526"/>
                        <a:gd name="connsiteY0" fmla="*/ 914400 h 914400"/>
                        <a:gd name="connsiteX1" fmla="*/ 152403 w 2506526"/>
                        <a:gd name="connsiteY1" fmla="*/ 914400 h 914400"/>
                        <a:gd name="connsiteX2" fmla="*/ 0 w 2506526"/>
                        <a:gd name="connsiteY2" fmla="*/ 761997 h 914400"/>
                        <a:gd name="connsiteX3" fmla="*/ 0 w 2506526"/>
                        <a:gd name="connsiteY3" fmla="*/ 152403 h 914400"/>
                        <a:gd name="connsiteX4" fmla="*/ 152403 w 2506526"/>
                        <a:gd name="connsiteY4" fmla="*/ 0 h 914400"/>
                        <a:gd name="connsiteX5" fmla="*/ 2354123 w 2506526"/>
                        <a:gd name="connsiteY5" fmla="*/ 0 h 914400"/>
                        <a:gd name="connsiteX6" fmla="*/ 2506526 w 2506526"/>
                        <a:gd name="connsiteY6" fmla="*/ 152403 h 914400"/>
                        <a:gd name="connsiteX0" fmla="*/ 2354123 w 2354123"/>
                        <a:gd name="connsiteY0" fmla="*/ 914400 h 914400"/>
                        <a:gd name="connsiteX1" fmla="*/ 152403 w 2354123"/>
                        <a:gd name="connsiteY1" fmla="*/ 914400 h 914400"/>
                        <a:gd name="connsiteX2" fmla="*/ 0 w 2354123"/>
                        <a:gd name="connsiteY2" fmla="*/ 761997 h 914400"/>
                        <a:gd name="connsiteX3" fmla="*/ 0 w 2354123"/>
                        <a:gd name="connsiteY3" fmla="*/ 152403 h 914400"/>
                        <a:gd name="connsiteX4" fmla="*/ 152403 w 2354123"/>
                        <a:gd name="connsiteY4" fmla="*/ 0 h 914400"/>
                        <a:gd name="connsiteX5" fmla="*/ 2354123 w 2354123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54123" h="914400">
                          <a:moveTo>
                            <a:pt x="2354123" y="914400"/>
                          </a:moveTo>
                          <a:lnTo>
                            <a:pt x="152403" y="914400"/>
                          </a:lnTo>
                          <a:cubicBezTo>
                            <a:pt x="68233" y="914400"/>
                            <a:pt x="0" y="846167"/>
                            <a:pt x="0" y="761997"/>
                          </a:cubicBezTo>
                          <a:lnTo>
                            <a:pt x="0" y="152403"/>
                          </a:lnTo>
                          <a:cubicBezTo>
                            <a:pt x="0" y="68233"/>
                            <a:pt x="68233" y="0"/>
                            <a:pt x="152403" y="0"/>
                          </a:cubicBezTo>
                          <a:lnTo>
                            <a:pt x="2354123" y="0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" name="矩形: 圆角 2"/>
                    <p:cNvSpPr/>
                    <p:nvPr/>
                  </p:nvSpPr>
                  <p:spPr>
                    <a:xfrm rot="10800000">
                      <a:off x="2625836" y="2658794"/>
                      <a:ext cx="2354123" cy="914400"/>
                    </a:xfrm>
                    <a:custGeom>
                      <a:avLst/>
                      <a:gdLst>
                        <a:gd name="connsiteX0" fmla="*/ 0 w 2506526"/>
                        <a:gd name="connsiteY0" fmla="*/ 152403 h 914400"/>
                        <a:gd name="connsiteX1" fmla="*/ 152403 w 2506526"/>
                        <a:gd name="connsiteY1" fmla="*/ 0 h 914400"/>
                        <a:gd name="connsiteX2" fmla="*/ 2354123 w 2506526"/>
                        <a:gd name="connsiteY2" fmla="*/ 0 h 914400"/>
                        <a:gd name="connsiteX3" fmla="*/ 2506526 w 2506526"/>
                        <a:gd name="connsiteY3" fmla="*/ 152403 h 914400"/>
                        <a:gd name="connsiteX4" fmla="*/ 2506526 w 2506526"/>
                        <a:gd name="connsiteY4" fmla="*/ 761997 h 914400"/>
                        <a:gd name="connsiteX5" fmla="*/ 2354123 w 2506526"/>
                        <a:gd name="connsiteY5" fmla="*/ 914400 h 914400"/>
                        <a:gd name="connsiteX6" fmla="*/ 152403 w 2506526"/>
                        <a:gd name="connsiteY6" fmla="*/ 914400 h 914400"/>
                        <a:gd name="connsiteX7" fmla="*/ 0 w 2506526"/>
                        <a:gd name="connsiteY7" fmla="*/ 761997 h 914400"/>
                        <a:gd name="connsiteX8" fmla="*/ 0 w 2506526"/>
                        <a:gd name="connsiteY8" fmla="*/ 152403 h 914400"/>
                        <a:gd name="connsiteX0" fmla="*/ 2506526 w 2597966"/>
                        <a:gd name="connsiteY0" fmla="*/ 761997 h 914400"/>
                        <a:gd name="connsiteX1" fmla="*/ 2354123 w 2597966"/>
                        <a:gd name="connsiteY1" fmla="*/ 914400 h 914400"/>
                        <a:gd name="connsiteX2" fmla="*/ 152403 w 2597966"/>
                        <a:gd name="connsiteY2" fmla="*/ 914400 h 914400"/>
                        <a:gd name="connsiteX3" fmla="*/ 0 w 2597966"/>
                        <a:gd name="connsiteY3" fmla="*/ 761997 h 914400"/>
                        <a:gd name="connsiteX4" fmla="*/ 0 w 2597966"/>
                        <a:gd name="connsiteY4" fmla="*/ 152403 h 914400"/>
                        <a:gd name="connsiteX5" fmla="*/ 152403 w 2597966"/>
                        <a:gd name="connsiteY5" fmla="*/ 0 h 914400"/>
                        <a:gd name="connsiteX6" fmla="*/ 2354123 w 2597966"/>
                        <a:gd name="connsiteY6" fmla="*/ 0 h 914400"/>
                        <a:gd name="connsiteX7" fmla="*/ 2506526 w 2597966"/>
                        <a:gd name="connsiteY7" fmla="*/ 152403 h 914400"/>
                        <a:gd name="connsiteX8" fmla="*/ 2597966 w 2597966"/>
                        <a:gd name="connsiteY8" fmla="*/ 853437 h 914400"/>
                        <a:gd name="connsiteX0" fmla="*/ 2506526 w 2597966"/>
                        <a:gd name="connsiteY0" fmla="*/ 761997 h 914400"/>
                        <a:gd name="connsiteX1" fmla="*/ 2354123 w 2597966"/>
                        <a:gd name="connsiteY1" fmla="*/ 914400 h 914400"/>
                        <a:gd name="connsiteX2" fmla="*/ 152403 w 2597966"/>
                        <a:gd name="connsiteY2" fmla="*/ 914400 h 914400"/>
                        <a:gd name="connsiteX3" fmla="*/ 0 w 2597966"/>
                        <a:gd name="connsiteY3" fmla="*/ 761997 h 914400"/>
                        <a:gd name="connsiteX4" fmla="*/ 0 w 2597966"/>
                        <a:gd name="connsiteY4" fmla="*/ 152403 h 914400"/>
                        <a:gd name="connsiteX5" fmla="*/ 152403 w 2597966"/>
                        <a:gd name="connsiteY5" fmla="*/ 0 h 914400"/>
                        <a:gd name="connsiteX6" fmla="*/ 2354123 w 2597966"/>
                        <a:gd name="connsiteY6" fmla="*/ 0 h 914400"/>
                        <a:gd name="connsiteX7" fmla="*/ 2506526 w 2597966"/>
                        <a:gd name="connsiteY7" fmla="*/ 152403 h 914400"/>
                        <a:gd name="connsiteX8" fmla="*/ 2597966 w 2597966"/>
                        <a:gd name="connsiteY8" fmla="*/ 853437 h 914400"/>
                        <a:gd name="connsiteX0" fmla="*/ 2506526 w 2506526"/>
                        <a:gd name="connsiteY0" fmla="*/ 761997 h 914400"/>
                        <a:gd name="connsiteX1" fmla="*/ 2354123 w 2506526"/>
                        <a:gd name="connsiteY1" fmla="*/ 914400 h 914400"/>
                        <a:gd name="connsiteX2" fmla="*/ 152403 w 2506526"/>
                        <a:gd name="connsiteY2" fmla="*/ 914400 h 914400"/>
                        <a:gd name="connsiteX3" fmla="*/ 0 w 2506526"/>
                        <a:gd name="connsiteY3" fmla="*/ 761997 h 914400"/>
                        <a:gd name="connsiteX4" fmla="*/ 0 w 2506526"/>
                        <a:gd name="connsiteY4" fmla="*/ 152403 h 914400"/>
                        <a:gd name="connsiteX5" fmla="*/ 152403 w 2506526"/>
                        <a:gd name="connsiteY5" fmla="*/ 0 h 914400"/>
                        <a:gd name="connsiteX6" fmla="*/ 2354123 w 2506526"/>
                        <a:gd name="connsiteY6" fmla="*/ 0 h 914400"/>
                        <a:gd name="connsiteX7" fmla="*/ 2506526 w 2506526"/>
                        <a:gd name="connsiteY7" fmla="*/ 152403 h 914400"/>
                        <a:gd name="connsiteX0" fmla="*/ 2354123 w 2506526"/>
                        <a:gd name="connsiteY0" fmla="*/ 914400 h 914400"/>
                        <a:gd name="connsiteX1" fmla="*/ 152403 w 2506526"/>
                        <a:gd name="connsiteY1" fmla="*/ 914400 h 914400"/>
                        <a:gd name="connsiteX2" fmla="*/ 0 w 2506526"/>
                        <a:gd name="connsiteY2" fmla="*/ 761997 h 914400"/>
                        <a:gd name="connsiteX3" fmla="*/ 0 w 2506526"/>
                        <a:gd name="connsiteY3" fmla="*/ 152403 h 914400"/>
                        <a:gd name="connsiteX4" fmla="*/ 152403 w 2506526"/>
                        <a:gd name="connsiteY4" fmla="*/ 0 h 914400"/>
                        <a:gd name="connsiteX5" fmla="*/ 2354123 w 2506526"/>
                        <a:gd name="connsiteY5" fmla="*/ 0 h 914400"/>
                        <a:gd name="connsiteX6" fmla="*/ 2506526 w 2506526"/>
                        <a:gd name="connsiteY6" fmla="*/ 152403 h 914400"/>
                        <a:gd name="connsiteX0" fmla="*/ 2354123 w 2354123"/>
                        <a:gd name="connsiteY0" fmla="*/ 914400 h 914400"/>
                        <a:gd name="connsiteX1" fmla="*/ 152403 w 2354123"/>
                        <a:gd name="connsiteY1" fmla="*/ 914400 h 914400"/>
                        <a:gd name="connsiteX2" fmla="*/ 0 w 2354123"/>
                        <a:gd name="connsiteY2" fmla="*/ 761997 h 914400"/>
                        <a:gd name="connsiteX3" fmla="*/ 0 w 2354123"/>
                        <a:gd name="connsiteY3" fmla="*/ 152403 h 914400"/>
                        <a:gd name="connsiteX4" fmla="*/ 152403 w 2354123"/>
                        <a:gd name="connsiteY4" fmla="*/ 0 h 914400"/>
                        <a:gd name="connsiteX5" fmla="*/ 2354123 w 2354123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54123" h="914400">
                          <a:moveTo>
                            <a:pt x="2354123" y="914400"/>
                          </a:moveTo>
                          <a:lnTo>
                            <a:pt x="152403" y="914400"/>
                          </a:lnTo>
                          <a:cubicBezTo>
                            <a:pt x="68233" y="914400"/>
                            <a:pt x="0" y="846167"/>
                            <a:pt x="0" y="761997"/>
                          </a:cubicBezTo>
                          <a:lnTo>
                            <a:pt x="0" y="152403"/>
                          </a:lnTo>
                          <a:cubicBezTo>
                            <a:pt x="0" y="68233"/>
                            <a:pt x="68233" y="0"/>
                            <a:pt x="152403" y="0"/>
                          </a:cubicBezTo>
                          <a:lnTo>
                            <a:pt x="2354123" y="0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87" name="组合 86"/>
                  <p:cNvGrpSpPr/>
                  <p:nvPr/>
                </p:nvGrpSpPr>
                <p:grpSpPr>
                  <a:xfrm rot="10800000">
                    <a:off x="2473436" y="3573195"/>
                    <a:ext cx="2506523" cy="1828800"/>
                    <a:chOff x="2473436" y="1744394"/>
                    <a:chExt cx="2506523" cy="1828800"/>
                  </a:xfrm>
                </p:grpSpPr>
                <p:sp>
                  <p:nvSpPr>
                    <p:cNvPr id="88" name="矩形: 圆角 2"/>
                    <p:cNvSpPr/>
                    <p:nvPr/>
                  </p:nvSpPr>
                  <p:spPr>
                    <a:xfrm>
                      <a:off x="2473436" y="1744394"/>
                      <a:ext cx="2354123" cy="914400"/>
                    </a:xfrm>
                    <a:custGeom>
                      <a:avLst/>
                      <a:gdLst>
                        <a:gd name="connsiteX0" fmla="*/ 0 w 2506526"/>
                        <a:gd name="connsiteY0" fmla="*/ 152403 h 914400"/>
                        <a:gd name="connsiteX1" fmla="*/ 152403 w 2506526"/>
                        <a:gd name="connsiteY1" fmla="*/ 0 h 914400"/>
                        <a:gd name="connsiteX2" fmla="*/ 2354123 w 2506526"/>
                        <a:gd name="connsiteY2" fmla="*/ 0 h 914400"/>
                        <a:gd name="connsiteX3" fmla="*/ 2506526 w 2506526"/>
                        <a:gd name="connsiteY3" fmla="*/ 152403 h 914400"/>
                        <a:gd name="connsiteX4" fmla="*/ 2506526 w 2506526"/>
                        <a:gd name="connsiteY4" fmla="*/ 761997 h 914400"/>
                        <a:gd name="connsiteX5" fmla="*/ 2354123 w 2506526"/>
                        <a:gd name="connsiteY5" fmla="*/ 914400 h 914400"/>
                        <a:gd name="connsiteX6" fmla="*/ 152403 w 2506526"/>
                        <a:gd name="connsiteY6" fmla="*/ 914400 h 914400"/>
                        <a:gd name="connsiteX7" fmla="*/ 0 w 2506526"/>
                        <a:gd name="connsiteY7" fmla="*/ 761997 h 914400"/>
                        <a:gd name="connsiteX8" fmla="*/ 0 w 2506526"/>
                        <a:gd name="connsiteY8" fmla="*/ 152403 h 914400"/>
                        <a:gd name="connsiteX0" fmla="*/ 2506526 w 2597966"/>
                        <a:gd name="connsiteY0" fmla="*/ 761997 h 914400"/>
                        <a:gd name="connsiteX1" fmla="*/ 2354123 w 2597966"/>
                        <a:gd name="connsiteY1" fmla="*/ 914400 h 914400"/>
                        <a:gd name="connsiteX2" fmla="*/ 152403 w 2597966"/>
                        <a:gd name="connsiteY2" fmla="*/ 914400 h 914400"/>
                        <a:gd name="connsiteX3" fmla="*/ 0 w 2597966"/>
                        <a:gd name="connsiteY3" fmla="*/ 761997 h 914400"/>
                        <a:gd name="connsiteX4" fmla="*/ 0 w 2597966"/>
                        <a:gd name="connsiteY4" fmla="*/ 152403 h 914400"/>
                        <a:gd name="connsiteX5" fmla="*/ 152403 w 2597966"/>
                        <a:gd name="connsiteY5" fmla="*/ 0 h 914400"/>
                        <a:gd name="connsiteX6" fmla="*/ 2354123 w 2597966"/>
                        <a:gd name="connsiteY6" fmla="*/ 0 h 914400"/>
                        <a:gd name="connsiteX7" fmla="*/ 2506526 w 2597966"/>
                        <a:gd name="connsiteY7" fmla="*/ 152403 h 914400"/>
                        <a:gd name="connsiteX8" fmla="*/ 2597966 w 2597966"/>
                        <a:gd name="connsiteY8" fmla="*/ 853437 h 914400"/>
                        <a:gd name="connsiteX0" fmla="*/ 2506526 w 2597966"/>
                        <a:gd name="connsiteY0" fmla="*/ 761997 h 914400"/>
                        <a:gd name="connsiteX1" fmla="*/ 2354123 w 2597966"/>
                        <a:gd name="connsiteY1" fmla="*/ 914400 h 914400"/>
                        <a:gd name="connsiteX2" fmla="*/ 152403 w 2597966"/>
                        <a:gd name="connsiteY2" fmla="*/ 914400 h 914400"/>
                        <a:gd name="connsiteX3" fmla="*/ 0 w 2597966"/>
                        <a:gd name="connsiteY3" fmla="*/ 761997 h 914400"/>
                        <a:gd name="connsiteX4" fmla="*/ 0 w 2597966"/>
                        <a:gd name="connsiteY4" fmla="*/ 152403 h 914400"/>
                        <a:gd name="connsiteX5" fmla="*/ 152403 w 2597966"/>
                        <a:gd name="connsiteY5" fmla="*/ 0 h 914400"/>
                        <a:gd name="connsiteX6" fmla="*/ 2354123 w 2597966"/>
                        <a:gd name="connsiteY6" fmla="*/ 0 h 914400"/>
                        <a:gd name="connsiteX7" fmla="*/ 2506526 w 2597966"/>
                        <a:gd name="connsiteY7" fmla="*/ 152403 h 914400"/>
                        <a:gd name="connsiteX8" fmla="*/ 2597966 w 2597966"/>
                        <a:gd name="connsiteY8" fmla="*/ 853437 h 914400"/>
                        <a:gd name="connsiteX0" fmla="*/ 2506526 w 2506526"/>
                        <a:gd name="connsiteY0" fmla="*/ 761997 h 914400"/>
                        <a:gd name="connsiteX1" fmla="*/ 2354123 w 2506526"/>
                        <a:gd name="connsiteY1" fmla="*/ 914400 h 914400"/>
                        <a:gd name="connsiteX2" fmla="*/ 152403 w 2506526"/>
                        <a:gd name="connsiteY2" fmla="*/ 914400 h 914400"/>
                        <a:gd name="connsiteX3" fmla="*/ 0 w 2506526"/>
                        <a:gd name="connsiteY3" fmla="*/ 761997 h 914400"/>
                        <a:gd name="connsiteX4" fmla="*/ 0 w 2506526"/>
                        <a:gd name="connsiteY4" fmla="*/ 152403 h 914400"/>
                        <a:gd name="connsiteX5" fmla="*/ 152403 w 2506526"/>
                        <a:gd name="connsiteY5" fmla="*/ 0 h 914400"/>
                        <a:gd name="connsiteX6" fmla="*/ 2354123 w 2506526"/>
                        <a:gd name="connsiteY6" fmla="*/ 0 h 914400"/>
                        <a:gd name="connsiteX7" fmla="*/ 2506526 w 2506526"/>
                        <a:gd name="connsiteY7" fmla="*/ 152403 h 914400"/>
                        <a:gd name="connsiteX0" fmla="*/ 2354123 w 2506526"/>
                        <a:gd name="connsiteY0" fmla="*/ 914400 h 914400"/>
                        <a:gd name="connsiteX1" fmla="*/ 152403 w 2506526"/>
                        <a:gd name="connsiteY1" fmla="*/ 914400 h 914400"/>
                        <a:gd name="connsiteX2" fmla="*/ 0 w 2506526"/>
                        <a:gd name="connsiteY2" fmla="*/ 761997 h 914400"/>
                        <a:gd name="connsiteX3" fmla="*/ 0 w 2506526"/>
                        <a:gd name="connsiteY3" fmla="*/ 152403 h 914400"/>
                        <a:gd name="connsiteX4" fmla="*/ 152403 w 2506526"/>
                        <a:gd name="connsiteY4" fmla="*/ 0 h 914400"/>
                        <a:gd name="connsiteX5" fmla="*/ 2354123 w 2506526"/>
                        <a:gd name="connsiteY5" fmla="*/ 0 h 914400"/>
                        <a:gd name="connsiteX6" fmla="*/ 2506526 w 2506526"/>
                        <a:gd name="connsiteY6" fmla="*/ 152403 h 914400"/>
                        <a:gd name="connsiteX0" fmla="*/ 2354123 w 2354123"/>
                        <a:gd name="connsiteY0" fmla="*/ 914400 h 914400"/>
                        <a:gd name="connsiteX1" fmla="*/ 152403 w 2354123"/>
                        <a:gd name="connsiteY1" fmla="*/ 914400 h 914400"/>
                        <a:gd name="connsiteX2" fmla="*/ 0 w 2354123"/>
                        <a:gd name="connsiteY2" fmla="*/ 761997 h 914400"/>
                        <a:gd name="connsiteX3" fmla="*/ 0 w 2354123"/>
                        <a:gd name="connsiteY3" fmla="*/ 152403 h 914400"/>
                        <a:gd name="connsiteX4" fmla="*/ 152403 w 2354123"/>
                        <a:gd name="connsiteY4" fmla="*/ 0 h 914400"/>
                        <a:gd name="connsiteX5" fmla="*/ 2354123 w 2354123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54123" h="914400">
                          <a:moveTo>
                            <a:pt x="2354123" y="914400"/>
                          </a:moveTo>
                          <a:lnTo>
                            <a:pt x="152403" y="914400"/>
                          </a:lnTo>
                          <a:cubicBezTo>
                            <a:pt x="68233" y="914400"/>
                            <a:pt x="0" y="846167"/>
                            <a:pt x="0" y="761997"/>
                          </a:cubicBezTo>
                          <a:lnTo>
                            <a:pt x="0" y="152403"/>
                          </a:lnTo>
                          <a:cubicBezTo>
                            <a:pt x="0" y="68233"/>
                            <a:pt x="68233" y="0"/>
                            <a:pt x="152403" y="0"/>
                          </a:cubicBezTo>
                          <a:lnTo>
                            <a:pt x="2354123" y="0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" name="矩形: 圆角 2"/>
                    <p:cNvSpPr/>
                    <p:nvPr/>
                  </p:nvSpPr>
                  <p:spPr>
                    <a:xfrm rot="10800000">
                      <a:off x="2625836" y="2658794"/>
                      <a:ext cx="2354123" cy="914400"/>
                    </a:xfrm>
                    <a:custGeom>
                      <a:avLst/>
                      <a:gdLst>
                        <a:gd name="connsiteX0" fmla="*/ 0 w 2506526"/>
                        <a:gd name="connsiteY0" fmla="*/ 152403 h 914400"/>
                        <a:gd name="connsiteX1" fmla="*/ 152403 w 2506526"/>
                        <a:gd name="connsiteY1" fmla="*/ 0 h 914400"/>
                        <a:gd name="connsiteX2" fmla="*/ 2354123 w 2506526"/>
                        <a:gd name="connsiteY2" fmla="*/ 0 h 914400"/>
                        <a:gd name="connsiteX3" fmla="*/ 2506526 w 2506526"/>
                        <a:gd name="connsiteY3" fmla="*/ 152403 h 914400"/>
                        <a:gd name="connsiteX4" fmla="*/ 2506526 w 2506526"/>
                        <a:gd name="connsiteY4" fmla="*/ 761997 h 914400"/>
                        <a:gd name="connsiteX5" fmla="*/ 2354123 w 2506526"/>
                        <a:gd name="connsiteY5" fmla="*/ 914400 h 914400"/>
                        <a:gd name="connsiteX6" fmla="*/ 152403 w 2506526"/>
                        <a:gd name="connsiteY6" fmla="*/ 914400 h 914400"/>
                        <a:gd name="connsiteX7" fmla="*/ 0 w 2506526"/>
                        <a:gd name="connsiteY7" fmla="*/ 761997 h 914400"/>
                        <a:gd name="connsiteX8" fmla="*/ 0 w 2506526"/>
                        <a:gd name="connsiteY8" fmla="*/ 152403 h 914400"/>
                        <a:gd name="connsiteX0" fmla="*/ 2506526 w 2597966"/>
                        <a:gd name="connsiteY0" fmla="*/ 761997 h 914400"/>
                        <a:gd name="connsiteX1" fmla="*/ 2354123 w 2597966"/>
                        <a:gd name="connsiteY1" fmla="*/ 914400 h 914400"/>
                        <a:gd name="connsiteX2" fmla="*/ 152403 w 2597966"/>
                        <a:gd name="connsiteY2" fmla="*/ 914400 h 914400"/>
                        <a:gd name="connsiteX3" fmla="*/ 0 w 2597966"/>
                        <a:gd name="connsiteY3" fmla="*/ 761997 h 914400"/>
                        <a:gd name="connsiteX4" fmla="*/ 0 w 2597966"/>
                        <a:gd name="connsiteY4" fmla="*/ 152403 h 914400"/>
                        <a:gd name="connsiteX5" fmla="*/ 152403 w 2597966"/>
                        <a:gd name="connsiteY5" fmla="*/ 0 h 914400"/>
                        <a:gd name="connsiteX6" fmla="*/ 2354123 w 2597966"/>
                        <a:gd name="connsiteY6" fmla="*/ 0 h 914400"/>
                        <a:gd name="connsiteX7" fmla="*/ 2506526 w 2597966"/>
                        <a:gd name="connsiteY7" fmla="*/ 152403 h 914400"/>
                        <a:gd name="connsiteX8" fmla="*/ 2597966 w 2597966"/>
                        <a:gd name="connsiteY8" fmla="*/ 853437 h 914400"/>
                        <a:gd name="connsiteX0" fmla="*/ 2506526 w 2597966"/>
                        <a:gd name="connsiteY0" fmla="*/ 761997 h 914400"/>
                        <a:gd name="connsiteX1" fmla="*/ 2354123 w 2597966"/>
                        <a:gd name="connsiteY1" fmla="*/ 914400 h 914400"/>
                        <a:gd name="connsiteX2" fmla="*/ 152403 w 2597966"/>
                        <a:gd name="connsiteY2" fmla="*/ 914400 h 914400"/>
                        <a:gd name="connsiteX3" fmla="*/ 0 w 2597966"/>
                        <a:gd name="connsiteY3" fmla="*/ 761997 h 914400"/>
                        <a:gd name="connsiteX4" fmla="*/ 0 w 2597966"/>
                        <a:gd name="connsiteY4" fmla="*/ 152403 h 914400"/>
                        <a:gd name="connsiteX5" fmla="*/ 152403 w 2597966"/>
                        <a:gd name="connsiteY5" fmla="*/ 0 h 914400"/>
                        <a:gd name="connsiteX6" fmla="*/ 2354123 w 2597966"/>
                        <a:gd name="connsiteY6" fmla="*/ 0 h 914400"/>
                        <a:gd name="connsiteX7" fmla="*/ 2506526 w 2597966"/>
                        <a:gd name="connsiteY7" fmla="*/ 152403 h 914400"/>
                        <a:gd name="connsiteX8" fmla="*/ 2597966 w 2597966"/>
                        <a:gd name="connsiteY8" fmla="*/ 853437 h 914400"/>
                        <a:gd name="connsiteX0" fmla="*/ 2506526 w 2506526"/>
                        <a:gd name="connsiteY0" fmla="*/ 761997 h 914400"/>
                        <a:gd name="connsiteX1" fmla="*/ 2354123 w 2506526"/>
                        <a:gd name="connsiteY1" fmla="*/ 914400 h 914400"/>
                        <a:gd name="connsiteX2" fmla="*/ 152403 w 2506526"/>
                        <a:gd name="connsiteY2" fmla="*/ 914400 h 914400"/>
                        <a:gd name="connsiteX3" fmla="*/ 0 w 2506526"/>
                        <a:gd name="connsiteY3" fmla="*/ 761997 h 914400"/>
                        <a:gd name="connsiteX4" fmla="*/ 0 w 2506526"/>
                        <a:gd name="connsiteY4" fmla="*/ 152403 h 914400"/>
                        <a:gd name="connsiteX5" fmla="*/ 152403 w 2506526"/>
                        <a:gd name="connsiteY5" fmla="*/ 0 h 914400"/>
                        <a:gd name="connsiteX6" fmla="*/ 2354123 w 2506526"/>
                        <a:gd name="connsiteY6" fmla="*/ 0 h 914400"/>
                        <a:gd name="connsiteX7" fmla="*/ 2506526 w 2506526"/>
                        <a:gd name="connsiteY7" fmla="*/ 152403 h 914400"/>
                        <a:gd name="connsiteX0" fmla="*/ 2354123 w 2506526"/>
                        <a:gd name="connsiteY0" fmla="*/ 914400 h 914400"/>
                        <a:gd name="connsiteX1" fmla="*/ 152403 w 2506526"/>
                        <a:gd name="connsiteY1" fmla="*/ 914400 h 914400"/>
                        <a:gd name="connsiteX2" fmla="*/ 0 w 2506526"/>
                        <a:gd name="connsiteY2" fmla="*/ 761997 h 914400"/>
                        <a:gd name="connsiteX3" fmla="*/ 0 w 2506526"/>
                        <a:gd name="connsiteY3" fmla="*/ 152403 h 914400"/>
                        <a:gd name="connsiteX4" fmla="*/ 152403 w 2506526"/>
                        <a:gd name="connsiteY4" fmla="*/ 0 h 914400"/>
                        <a:gd name="connsiteX5" fmla="*/ 2354123 w 2506526"/>
                        <a:gd name="connsiteY5" fmla="*/ 0 h 914400"/>
                        <a:gd name="connsiteX6" fmla="*/ 2506526 w 2506526"/>
                        <a:gd name="connsiteY6" fmla="*/ 152403 h 914400"/>
                        <a:gd name="connsiteX0" fmla="*/ 2354123 w 2354123"/>
                        <a:gd name="connsiteY0" fmla="*/ 914400 h 914400"/>
                        <a:gd name="connsiteX1" fmla="*/ 152403 w 2354123"/>
                        <a:gd name="connsiteY1" fmla="*/ 914400 h 914400"/>
                        <a:gd name="connsiteX2" fmla="*/ 0 w 2354123"/>
                        <a:gd name="connsiteY2" fmla="*/ 761997 h 914400"/>
                        <a:gd name="connsiteX3" fmla="*/ 0 w 2354123"/>
                        <a:gd name="connsiteY3" fmla="*/ 152403 h 914400"/>
                        <a:gd name="connsiteX4" fmla="*/ 152403 w 2354123"/>
                        <a:gd name="connsiteY4" fmla="*/ 0 h 914400"/>
                        <a:gd name="connsiteX5" fmla="*/ 2354123 w 2354123"/>
                        <a:gd name="connsiteY5" fmla="*/ 0 h 914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54123" h="914400">
                          <a:moveTo>
                            <a:pt x="2354123" y="914400"/>
                          </a:moveTo>
                          <a:lnTo>
                            <a:pt x="152403" y="914400"/>
                          </a:lnTo>
                          <a:cubicBezTo>
                            <a:pt x="68233" y="914400"/>
                            <a:pt x="0" y="846167"/>
                            <a:pt x="0" y="761997"/>
                          </a:cubicBezTo>
                          <a:lnTo>
                            <a:pt x="0" y="152403"/>
                          </a:lnTo>
                          <a:cubicBezTo>
                            <a:pt x="0" y="68233"/>
                            <a:pt x="68233" y="0"/>
                            <a:pt x="152403" y="0"/>
                          </a:cubicBezTo>
                          <a:lnTo>
                            <a:pt x="2354123" y="0"/>
                          </a:lnTo>
                        </a:path>
                      </a:pathLst>
                    </a:custGeom>
                    <a:noFill/>
                    <a:ln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sp>
            <p:nvSpPr>
              <p:cNvPr id="7" name="椭圆 6"/>
              <p:cNvSpPr/>
              <p:nvPr/>
            </p:nvSpPr>
            <p:spPr>
              <a:xfrm>
                <a:off x="6547497" y="5207393"/>
                <a:ext cx="695969" cy="598321"/>
              </a:xfrm>
              <a:prstGeom prst="ellipse">
                <a:avLst/>
              </a:prstGeom>
              <a:solidFill>
                <a:srgbClr val="43A4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2962488" y="4117806"/>
                <a:ext cx="695969" cy="598321"/>
              </a:xfrm>
              <a:prstGeom prst="ellipse">
                <a:avLst/>
              </a:prstGeom>
              <a:solidFill>
                <a:srgbClr val="43A4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6508834" y="2934289"/>
                <a:ext cx="695969" cy="598321"/>
              </a:xfrm>
              <a:prstGeom prst="ellipse">
                <a:avLst/>
              </a:prstGeom>
              <a:solidFill>
                <a:srgbClr val="43A4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>
                <a:off x="2968476" y="1848817"/>
                <a:ext cx="695969" cy="598321"/>
              </a:xfrm>
              <a:prstGeom prst="ellipse">
                <a:avLst/>
              </a:prstGeom>
              <a:solidFill>
                <a:srgbClr val="43A4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7243466" y="5275720"/>
                <a:ext cx="2211213" cy="461665"/>
                <a:chOff x="7243466" y="5275720"/>
                <a:chExt cx="2211213" cy="461665"/>
              </a:xfrm>
            </p:grpSpPr>
            <p:grpSp>
              <p:nvGrpSpPr>
                <p:cNvPr id="13" name="组合 12"/>
                <p:cNvGrpSpPr/>
                <p:nvPr/>
              </p:nvGrpSpPr>
              <p:grpSpPr>
                <a:xfrm>
                  <a:off x="7243466" y="5477305"/>
                  <a:ext cx="997357" cy="62512"/>
                  <a:chOff x="7243466" y="5477305"/>
                  <a:chExt cx="997357" cy="62512"/>
                </a:xfrm>
              </p:grpSpPr>
              <p:cxnSp>
                <p:nvCxnSpPr>
                  <p:cNvPr id="9" name="直接连接符 8"/>
                  <p:cNvCxnSpPr>
                    <a:cxnSpLocks/>
                    <a:stCxn id="7" idx="6"/>
                  </p:cNvCxnSpPr>
                  <p:nvPr/>
                </p:nvCxnSpPr>
                <p:spPr>
                  <a:xfrm>
                    <a:off x="7243466" y="5506554"/>
                    <a:ext cx="884534" cy="0"/>
                  </a:xfrm>
                  <a:prstGeom prst="line">
                    <a:avLst/>
                  </a:prstGeom>
                  <a:ln>
                    <a:solidFill>
                      <a:srgbClr val="43A48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椭圆 11"/>
                  <p:cNvSpPr/>
                  <p:nvPr/>
                </p:nvSpPr>
                <p:spPr>
                  <a:xfrm rot="20181770">
                    <a:off x="8195104" y="5477305"/>
                    <a:ext cx="45719" cy="62512"/>
                  </a:xfrm>
                  <a:prstGeom prst="ellipse">
                    <a:avLst/>
                  </a:prstGeom>
                  <a:solidFill>
                    <a:srgbClr val="43A4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4" name="文本框 13"/>
                <p:cNvSpPr txBox="1"/>
                <p:nvPr/>
              </p:nvSpPr>
              <p:spPr>
                <a:xfrm>
                  <a:off x="8341874" y="5275720"/>
                  <a:ext cx="111280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>
                      <a:solidFill>
                        <a:schemeClr val="tx2">
                          <a:lumMod val="75000"/>
                        </a:schemeClr>
                      </a:solidFill>
                      <a:latin typeface="Andalus" panose="02020603050405020304" pitchFamily="18" charset="-78"/>
                      <a:cs typeface="Andalus" panose="02020603050405020304" pitchFamily="18" charset="-78"/>
                    </a:rPr>
                    <a:t>Step.</a:t>
                  </a:r>
                  <a:r>
                    <a:rPr lang="en-US" altLang="zh-CN" sz="2400">
                      <a:solidFill>
                        <a:srgbClr val="43A48F"/>
                      </a:solidFill>
                      <a:latin typeface="Andalus" panose="02020603050405020304" pitchFamily="18" charset="-78"/>
                      <a:cs typeface="Andalus" panose="02020603050405020304" pitchFamily="18" charset="-78"/>
                    </a:rPr>
                    <a:t>01</a:t>
                  </a:r>
                  <a:endParaRPr lang="zh-CN" altLang="en-US" sz="2400">
                    <a:solidFill>
                      <a:srgbClr val="43A48F"/>
                    </a:solidFill>
                    <a:latin typeface="Andalus" panose="02020603050405020304" pitchFamily="18" charset="-78"/>
                    <a:cs typeface="Andalus" panose="02020603050405020304" pitchFamily="18" charset="-78"/>
                  </a:endParaRPr>
                </a:p>
              </p:txBody>
            </p:sp>
          </p:grpSp>
          <p:grpSp>
            <p:nvGrpSpPr>
              <p:cNvPr id="95" name="组合 94"/>
              <p:cNvGrpSpPr/>
              <p:nvPr/>
            </p:nvGrpSpPr>
            <p:grpSpPr>
              <a:xfrm>
                <a:off x="7119974" y="3002616"/>
                <a:ext cx="2211213" cy="461665"/>
                <a:chOff x="7243466" y="5275720"/>
                <a:chExt cx="2211213" cy="461665"/>
              </a:xfrm>
            </p:grpSpPr>
            <p:grpSp>
              <p:nvGrpSpPr>
                <p:cNvPr id="96" name="组合 95"/>
                <p:cNvGrpSpPr/>
                <p:nvPr/>
              </p:nvGrpSpPr>
              <p:grpSpPr>
                <a:xfrm>
                  <a:off x="7243466" y="5477305"/>
                  <a:ext cx="997357" cy="62512"/>
                  <a:chOff x="7243466" y="5477305"/>
                  <a:chExt cx="997357" cy="62512"/>
                </a:xfrm>
              </p:grpSpPr>
              <p:cxnSp>
                <p:nvCxnSpPr>
                  <p:cNvPr id="98" name="直接连接符 97"/>
                  <p:cNvCxnSpPr>
                    <a:cxnSpLocks/>
                  </p:cNvCxnSpPr>
                  <p:nvPr/>
                </p:nvCxnSpPr>
                <p:spPr>
                  <a:xfrm>
                    <a:off x="7243466" y="5506554"/>
                    <a:ext cx="884534" cy="0"/>
                  </a:xfrm>
                  <a:prstGeom prst="line">
                    <a:avLst/>
                  </a:prstGeom>
                  <a:ln>
                    <a:solidFill>
                      <a:srgbClr val="43A48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9" name="椭圆 98"/>
                  <p:cNvSpPr/>
                  <p:nvPr/>
                </p:nvSpPr>
                <p:spPr>
                  <a:xfrm rot="20181770">
                    <a:off x="8195104" y="5477305"/>
                    <a:ext cx="45719" cy="62512"/>
                  </a:xfrm>
                  <a:prstGeom prst="ellipse">
                    <a:avLst/>
                  </a:prstGeom>
                  <a:solidFill>
                    <a:srgbClr val="43A4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97" name="文本框 96"/>
                <p:cNvSpPr txBox="1"/>
                <p:nvPr/>
              </p:nvSpPr>
              <p:spPr>
                <a:xfrm>
                  <a:off x="8341874" y="5275720"/>
                  <a:ext cx="111280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>
                      <a:solidFill>
                        <a:schemeClr val="tx2">
                          <a:lumMod val="75000"/>
                        </a:schemeClr>
                      </a:solidFill>
                      <a:latin typeface="Andalus" panose="02020603050405020304" pitchFamily="18" charset="-78"/>
                      <a:cs typeface="Andalus" panose="02020603050405020304" pitchFamily="18" charset="-78"/>
                    </a:rPr>
                    <a:t>Step.</a:t>
                  </a:r>
                  <a:r>
                    <a:rPr lang="en-US" altLang="zh-CN" sz="2400">
                      <a:solidFill>
                        <a:srgbClr val="43A48F"/>
                      </a:solidFill>
                      <a:latin typeface="Andalus" panose="02020603050405020304" pitchFamily="18" charset="-78"/>
                      <a:cs typeface="Andalus" panose="02020603050405020304" pitchFamily="18" charset="-78"/>
                    </a:rPr>
                    <a:t>03</a:t>
                  </a:r>
                  <a:endParaRPr lang="zh-CN" altLang="en-US" sz="2400">
                    <a:solidFill>
                      <a:srgbClr val="43A48F"/>
                    </a:solidFill>
                    <a:latin typeface="Andalus" panose="02020603050405020304" pitchFamily="18" charset="-78"/>
                    <a:cs typeface="Andalus" panose="02020603050405020304" pitchFamily="18" charset="-78"/>
                  </a:endParaRPr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 rot="10800000">
                <a:off x="719691" y="4186133"/>
                <a:ext cx="2211213" cy="461665"/>
                <a:chOff x="7243466" y="5275720"/>
                <a:chExt cx="2211213" cy="461665"/>
              </a:xfrm>
            </p:grpSpPr>
            <p:grpSp>
              <p:nvGrpSpPr>
                <p:cNvPr id="108" name="组合 107"/>
                <p:cNvGrpSpPr/>
                <p:nvPr/>
              </p:nvGrpSpPr>
              <p:grpSpPr>
                <a:xfrm>
                  <a:off x="7243466" y="5477305"/>
                  <a:ext cx="997357" cy="62512"/>
                  <a:chOff x="7243466" y="5477305"/>
                  <a:chExt cx="997357" cy="62512"/>
                </a:xfrm>
              </p:grpSpPr>
              <p:cxnSp>
                <p:nvCxnSpPr>
                  <p:cNvPr id="110" name="直接连接符 109"/>
                  <p:cNvCxnSpPr>
                    <a:cxnSpLocks/>
                  </p:cNvCxnSpPr>
                  <p:nvPr/>
                </p:nvCxnSpPr>
                <p:spPr>
                  <a:xfrm>
                    <a:off x="7243466" y="5506554"/>
                    <a:ext cx="884534" cy="0"/>
                  </a:xfrm>
                  <a:prstGeom prst="line">
                    <a:avLst/>
                  </a:prstGeom>
                  <a:ln>
                    <a:solidFill>
                      <a:srgbClr val="43A48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1" name="椭圆 110"/>
                  <p:cNvSpPr/>
                  <p:nvPr/>
                </p:nvSpPr>
                <p:spPr>
                  <a:xfrm rot="20181770">
                    <a:off x="8195104" y="5477305"/>
                    <a:ext cx="45719" cy="62512"/>
                  </a:xfrm>
                  <a:prstGeom prst="ellipse">
                    <a:avLst/>
                  </a:prstGeom>
                  <a:solidFill>
                    <a:srgbClr val="43A4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09" name="文本框 108"/>
                <p:cNvSpPr txBox="1"/>
                <p:nvPr/>
              </p:nvSpPr>
              <p:spPr>
                <a:xfrm rot="10800000">
                  <a:off x="8341874" y="5275720"/>
                  <a:ext cx="111280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>
                      <a:solidFill>
                        <a:schemeClr val="tx2">
                          <a:lumMod val="75000"/>
                        </a:schemeClr>
                      </a:solidFill>
                      <a:latin typeface="Andalus" panose="02020603050405020304" pitchFamily="18" charset="-78"/>
                      <a:cs typeface="Andalus" panose="02020603050405020304" pitchFamily="18" charset="-78"/>
                    </a:rPr>
                    <a:t>Step.</a:t>
                  </a:r>
                  <a:r>
                    <a:rPr lang="en-US" altLang="zh-CN" sz="2400">
                      <a:solidFill>
                        <a:srgbClr val="43A48F"/>
                      </a:solidFill>
                      <a:latin typeface="Andalus" panose="02020603050405020304" pitchFamily="18" charset="-78"/>
                      <a:cs typeface="Andalus" panose="02020603050405020304" pitchFamily="18" charset="-78"/>
                    </a:rPr>
                    <a:t>02</a:t>
                  </a:r>
                  <a:endParaRPr lang="zh-CN" altLang="en-US" sz="2400">
                    <a:solidFill>
                      <a:srgbClr val="43A48F"/>
                    </a:solidFill>
                    <a:latin typeface="Andalus" panose="02020603050405020304" pitchFamily="18" charset="-78"/>
                    <a:cs typeface="Andalus" panose="02020603050405020304" pitchFamily="18" charset="-78"/>
                  </a:endParaRPr>
                </a:p>
              </p:txBody>
            </p:sp>
          </p:grpSp>
          <p:grpSp>
            <p:nvGrpSpPr>
              <p:cNvPr id="112" name="组合 111"/>
              <p:cNvGrpSpPr/>
              <p:nvPr/>
            </p:nvGrpSpPr>
            <p:grpSpPr>
              <a:xfrm rot="10800000">
                <a:off x="757263" y="1920633"/>
                <a:ext cx="2211213" cy="461665"/>
                <a:chOff x="7243466" y="5275720"/>
                <a:chExt cx="2211213" cy="461665"/>
              </a:xfrm>
            </p:grpSpPr>
            <p:grpSp>
              <p:nvGrpSpPr>
                <p:cNvPr id="113" name="组合 112"/>
                <p:cNvGrpSpPr/>
                <p:nvPr/>
              </p:nvGrpSpPr>
              <p:grpSpPr>
                <a:xfrm>
                  <a:off x="7243466" y="5477305"/>
                  <a:ext cx="997357" cy="62512"/>
                  <a:chOff x="7243466" y="5477305"/>
                  <a:chExt cx="997357" cy="62512"/>
                </a:xfrm>
              </p:grpSpPr>
              <p:cxnSp>
                <p:nvCxnSpPr>
                  <p:cNvPr id="115" name="直接连接符 114"/>
                  <p:cNvCxnSpPr>
                    <a:cxnSpLocks/>
                  </p:cNvCxnSpPr>
                  <p:nvPr/>
                </p:nvCxnSpPr>
                <p:spPr>
                  <a:xfrm>
                    <a:off x="7243466" y="5506554"/>
                    <a:ext cx="884534" cy="0"/>
                  </a:xfrm>
                  <a:prstGeom prst="line">
                    <a:avLst/>
                  </a:prstGeom>
                  <a:ln>
                    <a:solidFill>
                      <a:srgbClr val="43A48F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6" name="椭圆 115"/>
                  <p:cNvSpPr/>
                  <p:nvPr/>
                </p:nvSpPr>
                <p:spPr>
                  <a:xfrm rot="20181770">
                    <a:off x="8195104" y="5477305"/>
                    <a:ext cx="45719" cy="62512"/>
                  </a:xfrm>
                  <a:prstGeom prst="ellipse">
                    <a:avLst/>
                  </a:prstGeom>
                  <a:solidFill>
                    <a:srgbClr val="43A4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14" name="文本框 113"/>
                <p:cNvSpPr txBox="1"/>
                <p:nvPr/>
              </p:nvSpPr>
              <p:spPr>
                <a:xfrm rot="10800000">
                  <a:off x="8341874" y="5275720"/>
                  <a:ext cx="111280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>
                      <a:solidFill>
                        <a:schemeClr val="tx2">
                          <a:lumMod val="75000"/>
                        </a:schemeClr>
                      </a:solidFill>
                      <a:latin typeface="Andalus" panose="02020603050405020304" pitchFamily="18" charset="-78"/>
                      <a:cs typeface="Andalus" panose="02020603050405020304" pitchFamily="18" charset="-78"/>
                    </a:rPr>
                    <a:t>Step.</a:t>
                  </a:r>
                  <a:r>
                    <a:rPr lang="en-US" altLang="zh-CN" sz="2400">
                      <a:solidFill>
                        <a:srgbClr val="43A48F"/>
                      </a:solidFill>
                      <a:latin typeface="Andalus" panose="02020603050405020304" pitchFamily="18" charset="-78"/>
                      <a:cs typeface="Andalus" panose="02020603050405020304" pitchFamily="18" charset="-78"/>
                    </a:rPr>
                    <a:t>04</a:t>
                  </a:r>
                  <a:endParaRPr lang="zh-CN" altLang="en-US" sz="2400">
                    <a:solidFill>
                      <a:srgbClr val="43A48F"/>
                    </a:solidFill>
                    <a:latin typeface="Andalus" panose="02020603050405020304" pitchFamily="18" charset="-78"/>
                    <a:cs typeface="Andalus" panose="02020603050405020304" pitchFamily="18" charset="-78"/>
                  </a:endParaRPr>
                </a:p>
              </p:txBody>
            </p:sp>
          </p:grpSp>
        </p:grpSp>
        <p:sp>
          <p:nvSpPr>
            <p:cNvPr id="17" name="文本框 16"/>
            <p:cNvSpPr txBox="1"/>
            <p:nvPr/>
          </p:nvSpPr>
          <p:spPr>
            <a:xfrm>
              <a:off x="9082099" y="5805714"/>
              <a:ext cx="2778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tx2">
                      <a:lumMod val="75000"/>
                    </a:schemeClr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Set the initial environment</a:t>
              </a:r>
              <a:endParaRPr lang="zh-CN" altLang="en-US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4044709" y="5126001"/>
              <a:ext cx="34034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tx2">
                      <a:lumMod val="75000"/>
                    </a:schemeClr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Various temperatures:298K,350K,</a:t>
              </a:r>
            </a:p>
            <a:p>
              <a:r>
                <a:rPr lang="en-US" altLang="zh-CN">
                  <a:solidFill>
                    <a:schemeClr val="tx2">
                      <a:lumMod val="75000"/>
                    </a:schemeClr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400K,450K,500K,550K</a:t>
              </a:r>
            </a:p>
            <a:p>
              <a:r>
                <a:rPr lang="en-US" altLang="zh-CN">
                  <a:solidFill>
                    <a:schemeClr val="tx2">
                      <a:lumMod val="75000"/>
                    </a:schemeClr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Force field:GLYCAM-06</a:t>
              </a:r>
              <a:endParaRPr lang="zh-CN" altLang="en-US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endParaRPr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583552" y="4629389"/>
              <a:ext cx="21130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tx2">
                      <a:lumMod val="75000"/>
                    </a:schemeClr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Set the periodic</a:t>
              </a:r>
            </a:p>
            <a:p>
              <a:r>
                <a:rPr lang="en-US" altLang="zh-CN">
                  <a:solidFill>
                    <a:schemeClr val="tx2">
                      <a:lumMod val="75000"/>
                    </a:schemeClr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boundary condition</a:t>
              </a:r>
              <a:endParaRPr lang="zh-CN" altLang="en-US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endParaRPr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4360583" y="4091791"/>
              <a:ext cx="36231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tx2">
                      <a:lumMod val="75000"/>
                    </a:schemeClr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A 12Å buffer of TIP3P water around </a:t>
              </a:r>
            </a:p>
            <a:p>
              <a:r>
                <a:rPr lang="en-US" altLang="zh-CN">
                  <a:solidFill>
                    <a:schemeClr val="tx2">
                      <a:lumMod val="75000"/>
                    </a:schemeClr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the cellulose Iβ in each direction</a:t>
              </a:r>
              <a:endParaRPr lang="zh-CN" altLang="en-US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8976369" y="3464281"/>
              <a:ext cx="2484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tx2">
                      <a:lumMod val="75000"/>
                    </a:schemeClr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The two stages of </a:t>
              </a:r>
            </a:p>
            <a:p>
              <a:r>
                <a:rPr lang="en-US" altLang="zh-CN">
                  <a:solidFill>
                    <a:schemeClr val="tx2">
                      <a:lumMod val="75000"/>
                    </a:schemeClr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minimization procedure</a:t>
              </a:r>
              <a:endParaRPr lang="zh-CN" altLang="en-US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4008919" y="2924354"/>
              <a:ext cx="33057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tx2">
                      <a:lumMod val="75000"/>
                    </a:schemeClr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Firstly the water was minimized. </a:t>
              </a:r>
            </a:p>
            <a:p>
              <a:r>
                <a:rPr lang="en-US" altLang="zh-CN">
                  <a:solidFill>
                    <a:schemeClr val="tx2">
                      <a:lumMod val="75000"/>
                    </a:schemeClr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Then the whole system.</a:t>
              </a:r>
              <a:endParaRPr lang="zh-CN" altLang="en-US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587650" y="2242794"/>
              <a:ext cx="16353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tx2">
                      <a:lumMod val="75000"/>
                    </a:schemeClr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Run molecular </a:t>
              </a:r>
            </a:p>
            <a:p>
              <a:r>
                <a:rPr lang="en-US" altLang="zh-CN">
                  <a:solidFill>
                    <a:schemeClr val="tx2">
                      <a:lumMod val="75000"/>
                    </a:schemeClr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dynamics</a:t>
              </a:r>
              <a:endParaRPr lang="zh-CN" altLang="en-US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4367776" y="1786215"/>
              <a:ext cx="38555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tx2">
                      <a:lumMod val="75000"/>
                    </a:schemeClr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Firstly heat the system with restraints.  </a:t>
              </a:r>
            </a:p>
            <a:p>
              <a:r>
                <a:rPr lang="en-US" altLang="zh-CN">
                  <a:solidFill>
                    <a:schemeClr val="tx2">
                      <a:lumMod val="75000"/>
                    </a:schemeClr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Then run MD Equilibration</a:t>
              </a:r>
              <a:endParaRPr lang="zh-CN" altLang="en-US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9833" y="5295838"/>
              <a:ext cx="448436" cy="421100"/>
            </a:xfrm>
            <a:prstGeom prst="rect">
              <a:avLst/>
            </a:prstGeom>
          </p:spPr>
        </p:pic>
        <p:sp>
          <p:nvSpPr>
            <p:cNvPr id="126" name="MH_Other_15"/>
            <p:cNvSpPr>
              <a:spLocks noEditPoints="1" noChangeArrowheads="1"/>
            </p:cNvSpPr>
            <p:nvPr/>
          </p:nvSpPr>
          <p:spPr bwMode="auto">
            <a:xfrm>
              <a:off x="3845585" y="4239125"/>
              <a:ext cx="339122" cy="361236"/>
            </a:xfrm>
            <a:custGeom>
              <a:avLst/>
              <a:gdLst>
                <a:gd name="T0" fmla="*/ 2147483646 w 113"/>
                <a:gd name="T1" fmla="*/ 2147483646 h 112"/>
                <a:gd name="T2" fmla="*/ 2147483646 w 113"/>
                <a:gd name="T3" fmla="*/ 2147483646 h 112"/>
                <a:gd name="T4" fmla="*/ 2147483646 w 113"/>
                <a:gd name="T5" fmla="*/ 2147483646 h 112"/>
                <a:gd name="T6" fmla="*/ 2147483646 w 113"/>
                <a:gd name="T7" fmla="*/ 2147483646 h 112"/>
                <a:gd name="T8" fmla="*/ 2147483646 w 113"/>
                <a:gd name="T9" fmla="*/ 2147483646 h 112"/>
                <a:gd name="T10" fmla="*/ 2147483646 w 113"/>
                <a:gd name="T11" fmla="*/ 2147483646 h 112"/>
                <a:gd name="T12" fmla="*/ 2147483646 w 113"/>
                <a:gd name="T13" fmla="*/ 2147483646 h 112"/>
                <a:gd name="T14" fmla="*/ 2147483646 w 113"/>
                <a:gd name="T15" fmla="*/ 2147483646 h 112"/>
                <a:gd name="T16" fmla="*/ 2147483646 w 113"/>
                <a:gd name="T17" fmla="*/ 2147483646 h 112"/>
                <a:gd name="T18" fmla="*/ 2147483646 w 113"/>
                <a:gd name="T19" fmla="*/ 2147483646 h 112"/>
                <a:gd name="T20" fmla="*/ 2147483646 w 113"/>
                <a:gd name="T21" fmla="*/ 2147483646 h 112"/>
                <a:gd name="T22" fmla="*/ 2147483646 w 113"/>
                <a:gd name="T23" fmla="*/ 2147483646 h 112"/>
                <a:gd name="T24" fmla="*/ 2147483646 w 113"/>
                <a:gd name="T25" fmla="*/ 2147483646 h 112"/>
                <a:gd name="T26" fmla="*/ 2147483646 w 113"/>
                <a:gd name="T27" fmla="*/ 2147483646 h 112"/>
                <a:gd name="T28" fmla="*/ 2147483646 w 113"/>
                <a:gd name="T29" fmla="*/ 2147483646 h 112"/>
                <a:gd name="T30" fmla="*/ 2147483646 w 113"/>
                <a:gd name="T31" fmla="*/ 2147483646 h 112"/>
                <a:gd name="T32" fmla="*/ 2147483646 w 113"/>
                <a:gd name="T33" fmla="*/ 2147483646 h 112"/>
                <a:gd name="T34" fmla="*/ 2147483646 w 113"/>
                <a:gd name="T35" fmla="*/ 2147483646 h 11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13"/>
                <a:gd name="T55" fmla="*/ 0 h 112"/>
                <a:gd name="T56" fmla="*/ 113 w 113"/>
                <a:gd name="T57" fmla="*/ 112 h 11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13" h="112">
                  <a:moveTo>
                    <a:pt x="14" y="13"/>
                  </a:moveTo>
                  <a:cubicBezTo>
                    <a:pt x="0" y="27"/>
                    <a:pt x="0" y="49"/>
                    <a:pt x="14" y="63"/>
                  </a:cubicBezTo>
                  <a:cubicBezTo>
                    <a:pt x="23" y="72"/>
                    <a:pt x="37" y="75"/>
                    <a:pt x="49" y="71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2"/>
                    <a:pt x="70" y="74"/>
                    <a:pt x="75" y="79"/>
                  </a:cubicBezTo>
                  <a:cubicBezTo>
                    <a:pt x="79" y="83"/>
                    <a:pt x="76" y="89"/>
                    <a:pt x="75" y="93"/>
                  </a:cubicBezTo>
                  <a:cubicBezTo>
                    <a:pt x="74" y="95"/>
                    <a:pt x="73" y="99"/>
                    <a:pt x="78" y="97"/>
                  </a:cubicBezTo>
                  <a:cubicBezTo>
                    <a:pt x="81" y="96"/>
                    <a:pt x="88" y="92"/>
                    <a:pt x="92" y="97"/>
                  </a:cubicBezTo>
                  <a:cubicBezTo>
                    <a:pt x="97" y="102"/>
                    <a:pt x="91" y="112"/>
                    <a:pt x="91" y="112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91"/>
                    <a:pt x="113" y="91"/>
                    <a:pt x="113" y="91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5" y="37"/>
                    <a:pt x="72" y="23"/>
                    <a:pt x="63" y="13"/>
                  </a:cubicBezTo>
                  <a:cubicBezTo>
                    <a:pt x="49" y="0"/>
                    <a:pt x="27" y="0"/>
                    <a:pt x="14" y="13"/>
                  </a:cubicBezTo>
                  <a:close/>
                  <a:moveTo>
                    <a:pt x="17" y="53"/>
                  </a:moveTo>
                  <a:cubicBezTo>
                    <a:pt x="11" y="43"/>
                    <a:pt x="12" y="29"/>
                    <a:pt x="20" y="20"/>
                  </a:cubicBezTo>
                  <a:cubicBezTo>
                    <a:pt x="29" y="12"/>
                    <a:pt x="43" y="11"/>
                    <a:pt x="53" y="17"/>
                  </a:cubicBezTo>
                  <a:lnTo>
                    <a:pt x="17" y="53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7" name="MH_Other_16"/>
            <p:cNvSpPr>
              <a:spLocks noEditPoints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413431" y="3008843"/>
              <a:ext cx="373306" cy="370576"/>
            </a:xfrm>
            <a:custGeom>
              <a:avLst/>
              <a:gdLst>
                <a:gd name="T0" fmla="*/ 2147483646 w 120"/>
                <a:gd name="T1" fmla="*/ 2147483646 h 118"/>
                <a:gd name="T2" fmla="*/ 2147483646 w 120"/>
                <a:gd name="T3" fmla="*/ 2147483646 h 118"/>
                <a:gd name="T4" fmla="*/ 2147483646 w 120"/>
                <a:gd name="T5" fmla="*/ 2147483646 h 118"/>
                <a:gd name="T6" fmla="*/ 2147483646 w 120"/>
                <a:gd name="T7" fmla="*/ 2147483646 h 118"/>
                <a:gd name="T8" fmla="*/ 2147483646 w 120"/>
                <a:gd name="T9" fmla="*/ 2147483646 h 118"/>
                <a:gd name="T10" fmla="*/ 2147483646 w 120"/>
                <a:gd name="T11" fmla="*/ 2147483646 h 118"/>
                <a:gd name="T12" fmla="*/ 2147483646 w 120"/>
                <a:gd name="T13" fmla="*/ 2147483646 h 118"/>
                <a:gd name="T14" fmla="*/ 2147483646 w 120"/>
                <a:gd name="T15" fmla="*/ 2147483646 h 118"/>
                <a:gd name="T16" fmla="*/ 2147483646 w 120"/>
                <a:gd name="T17" fmla="*/ 2147483646 h 118"/>
                <a:gd name="T18" fmla="*/ 2147483646 w 120"/>
                <a:gd name="T19" fmla="*/ 2147483646 h 118"/>
                <a:gd name="T20" fmla="*/ 2147483646 w 120"/>
                <a:gd name="T21" fmla="*/ 2147483646 h 118"/>
                <a:gd name="T22" fmla="*/ 2147483646 w 120"/>
                <a:gd name="T23" fmla="*/ 2147483646 h 118"/>
                <a:gd name="T24" fmla="*/ 2147483646 w 120"/>
                <a:gd name="T25" fmla="*/ 2147483646 h 118"/>
                <a:gd name="T26" fmla="*/ 2147483646 w 120"/>
                <a:gd name="T27" fmla="*/ 2147483646 h 118"/>
                <a:gd name="T28" fmla="*/ 2147483646 w 120"/>
                <a:gd name="T29" fmla="*/ 2147483646 h 118"/>
                <a:gd name="T30" fmla="*/ 2147483646 w 120"/>
                <a:gd name="T31" fmla="*/ 2147483646 h 118"/>
                <a:gd name="T32" fmla="*/ 2147483646 w 120"/>
                <a:gd name="T33" fmla="*/ 2147483646 h 118"/>
                <a:gd name="T34" fmla="*/ 2147483646 w 120"/>
                <a:gd name="T35" fmla="*/ 2147483646 h 118"/>
                <a:gd name="T36" fmla="*/ 2147483646 w 120"/>
                <a:gd name="T37" fmla="*/ 2147483646 h 118"/>
                <a:gd name="T38" fmla="*/ 2147483646 w 120"/>
                <a:gd name="T39" fmla="*/ 2147483646 h 11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20"/>
                <a:gd name="T61" fmla="*/ 0 h 118"/>
                <a:gd name="T62" fmla="*/ 120 w 120"/>
                <a:gd name="T63" fmla="*/ 118 h 11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20" h="118">
                  <a:moveTo>
                    <a:pt x="53" y="35"/>
                  </a:moveTo>
                  <a:cubicBezTo>
                    <a:pt x="56" y="26"/>
                    <a:pt x="54" y="16"/>
                    <a:pt x="47" y="9"/>
                  </a:cubicBezTo>
                  <a:cubicBezTo>
                    <a:pt x="40" y="2"/>
                    <a:pt x="30" y="0"/>
                    <a:pt x="21" y="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30"/>
                    <a:pt x="2" y="40"/>
                    <a:pt x="9" y="47"/>
                  </a:cubicBezTo>
                  <a:cubicBezTo>
                    <a:pt x="17" y="54"/>
                    <a:pt x="27" y="56"/>
                    <a:pt x="36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100" y="117"/>
                    <a:pt x="103" y="118"/>
                    <a:pt x="107" y="118"/>
                  </a:cubicBezTo>
                  <a:cubicBezTo>
                    <a:pt x="110" y="118"/>
                    <a:pt x="113" y="117"/>
                    <a:pt x="115" y="115"/>
                  </a:cubicBezTo>
                  <a:cubicBezTo>
                    <a:pt x="120" y="110"/>
                    <a:pt x="120" y="102"/>
                    <a:pt x="115" y="97"/>
                  </a:cubicBezTo>
                  <a:lnTo>
                    <a:pt x="53" y="35"/>
                  </a:lnTo>
                  <a:close/>
                  <a:moveTo>
                    <a:pt x="108" y="113"/>
                  </a:moveTo>
                  <a:cubicBezTo>
                    <a:pt x="105" y="113"/>
                    <a:pt x="103" y="110"/>
                    <a:pt x="103" y="108"/>
                  </a:cubicBezTo>
                  <a:cubicBezTo>
                    <a:pt x="103" y="105"/>
                    <a:pt x="105" y="103"/>
                    <a:pt x="108" y="103"/>
                  </a:cubicBezTo>
                  <a:cubicBezTo>
                    <a:pt x="110" y="103"/>
                    <a:pt x="113" y="105"/>
                    <a:pt x="113" y="108"/>
                  </a:cubicBezTo>
                  <a:cubicBezTo>
                    <a:pt x="113" y="110"/>
                    <a:pt x="110" y="113"/>
                    <a:pt x="108" y="113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271" y="1786386"/>
            <a:ext cx="432854" cy="4206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19176" y="6286080"/>
            <a:ext cx="8199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rgbClr val="333F5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The simulation processing with software Amber</a:t>
            </a:r>
            <a:endParaRPr lang="zh-CN" altLang="en-US" sz="3200">
              <a:solidFill>
                <a:srgbClr val="333F5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68059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9" y="850584"/>
            <a:ext cx="6425397" cy="55873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47" y="1050496"/>
            <a:ext cx="5933196" cy="35777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587716" y="1331529"/>
            <a:ext cx="42105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At 298 K, the Van der Waals and 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electrostatic intermolecular energy per chain are </a:t>
            </a:r>
            <a:r>
              <a:rPr lang="en-US" altLang="zh-CN" sz="2000" b="1">
                <a:solidFill>
                  <a:srgbClr val="0072BD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-43.91 kcal/mol and -26.24 kcal/mol </a:t>
            </a:r>
            <a:r>
              <a:rPr lang="en-US" altLang="zh-CN" sz="200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respectively.  The Van der Waals energy gradually </a:t>
            </a:r>
            <a:r>
              <a:rPr lang="en-US" altLang="zh-CN" sz="2000" b="1">
                <a:solidFill>
                  <a:srgbClr val="0072BD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reduces when the temperature rises</a:t>
            </a:r>
            <a:r>
              <a:rPr lang="en-US" altLang="zh-CN" sz="200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, meanwhile 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the electrostatic energy </a:t>
            </a:r>
            <a:r>
              <a:rPr lang="en-US" altLang="zh-CN" sz="2000" b="1">
                <a:solidFill>
                  <a:srgbClr val="0072BD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increases initially and then decreases</a:t>
            </a:r>
            <a:r>
              <a:rPr lang="en-US" altLang="zh-CN" sz="2000" b="1">
                <a:solidFill>
                  <a:schemeClr val="accent1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.</a:t>
            </a:r>
            <a:r>
              <a:rPr lang="en-US" altLang="zh-CN" sz="200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endParaRPr lang="zh-CN" altLang="en-US" sz="2000">
              <a:solidFill>
                <a:schemeClr val="tx2">
                  <a:lumMod val="75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>
            <a:off x="-12358" y="592528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9"/>
          <p:cNvSpPr txBox="1"/>
          <p:nvPr/>
        </p:nvSpPr>
        <p:spPr>
          <a:xfrm>
            <a:off x="6664533" y="91567"/>
            <a:ext cx="3088356" cy="369332"/>
          </a:xfrm>
          <a:custGeom>
            <a:avLst/>
            <a:gdLst>
              <a:gd name="connsiteX0" fmla="*/ 0 w 2064545"/>
              <a:gd name="connsiteY0" fmla="*/ 0 h 646331"/>
              <a:gd name="connsiteX1" fmla="*/ 1741380 w 2064545"/>
              <a:gd name="connsiteY1" fmla="*/ 0 h 646331"/>
              <a:gd name="connsiteX2" fmla="*/ 2064545 w 2064545"/>
              <a:gd name="connsiteY2" fmla="*/ 323166 h 646331"/>
              <a:gd name="connsiteX3" fmla="*/ 1741380 w 2064545"/>
              <a:gd name="connsiteY3" fmla="*/ 646331 h 646331"/>
              <a:gd name="connsiteX4" fmla="*/ 0 w 2064545"/>
              <a:gd name="connsiteY4" fmla="*/ 646331 h 646331"/>
              <a:gd name="connsiteX5" fmla="*/ 0 w 2064545"/>
              <a:gd name="connsiteY5" fmla="*/ 0 h 646331"/>
              <a:gd name="connsiteX0" fmla="*/ 3 w 2064548"/>
              <a:gd name="connsiteY0" fmla="*/ 0 h 646331"/>
              <a:gd name="connsiteX1" fmla="*/ 1741383 w 2064548"/>
              <a:gd name="connsiteY1" fmla="*/ 0 h 646331"/>
              <a:gd name="connsiteX2" fmla="*/ 2064548 w 2064548"/>
              <a:gd name="connsiteY2" fmla="*/ 323166 h 646331"/>
              <a:gd name="connsiteX3" fmla="*/ 1741383 w 2064548"/>
              <a:gd name="connsiteY3" fmla="*/ 646331 h 646331"/>
              <a:gd name="connsiteX4" fmla="*/ 3 w 2064548"/>
              <a:gd name="connsiteY4" fmla="*/ 646331 h 646331"/>
              <a:gd name="connsiteX5" fmla="*/ 140500 w 2064548"/>
              <a:gd name="connsiteY5" fmla="*/ 339960 h 646331"/>
              <a:gd name="connsiteX6" fmla="*/ 3 w 2064548"/>
              <a:gd name="connsiteY6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4548" h="646331">
                <a:moveTo>
                  <a:pt x="3" y="0"/>
                </a:moveTo>
                <a:lnTo>
                  <a:pt x="1741383" y="0"/>
                </a:lnTo>
                <a:lnTo>
                  <a:pt x="2064548" y="323166"/>
                </a:lnTo>
                <a:lnTo>
                  <a:pt x="1741383" y="646331"/>
                </a:lnTo>
                <a:lnTo>
                  <a:pt x="3" y="646331"/>
                </a:lnTo>
                <a:cubicBezTo>
                  <a:pt x="-790" y="544207"/>
                  <a:pt x="141293" y="442084"/>
                  <a:pt x="140500" y="339960"/>
                </a:cubicBezTo>
                <a:lnTo>
                  <a:pt x="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    </a:t>
            </a:r>
            <a:r>
              <a:rPr lang="en-US" altLang="zh-CN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03.Results and discussions</a:t>
            </a:r>
            <a:endParaRPr lang="zh-CN" altLang="en-US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1438770" y="633602"/>
            <a:ext cx="314062" cy="399822"/>
            <a:chOff x="9927128" y="650674"/>
            <a:chExt cx="314062" cy="399822"/>
          </a:xfrm>
        </p:grpSpPr>
        <p:sp>
          <p:nvSpPr>
            <p:cNvPr id="25" name="燕尾形 16"/>
            <p:cNvSpPr/>
            <p:nvPr/>
          </p:nvSpPr>
          <p:spPr>
            <a:xfrm>
              <a:off x="9927128" y="650674"/>
              <a:ext cx="199911" cy="399821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85">
                <a:solidFill>
                  <a:schemeClr val="tx1"/>
                </a:solidFill>
              </a:endParaRPr>
            </a:p>
          </p:txBody>
        </p:sp>
        <p:sp>
          <p:nvSpPr>
            <p:cNvPr id="26" name="燕尾形 18"/>
            <p:cNvSpPr/>
            <p:nvPr/>
          </p:nvSpPr>
          <p:spPr>
            <a:xfrm>
              <a:off x="10036879" y="650675"/>
              <a:ext cx="204311" cy="399821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85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42215" y="84937"/>
            <a:ext cx="384605" cy="382593"/>
            <a:chOff x="601222" y="131727"/>
            <a:chExt cx="384605" cy="382593"/>
          </a:xfrm>
        </p:grpSpPr>
        <p:sp>
          <p:nvSpPr>
            <p:cNvPr id="23" name="泪滴形 22"/>
            <p:cNvSpPr/>
            <p:nvPr/>
          </p:nvSpPr>
          <p:spPr>
            <a:xfrm rot="7980028">
              <a:off x="602228" y="130721"/>
              <a:ext cx="382593" cy="384605"/>
            </a:xfrm>
            <a:prstGeom prst="teardrop">
              <a:avLst/>
            </a:prstGeom>
            <a:solidFill>
              <a:schemeClr val="tx1">
                <a:alpha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85"/>
            </a:p>
          </p:txBody>
        </p:sp>
        <p:sp>
          <p:nvSpPr>
            <p:cNvPr id="24" name="文本框 13"/>
            <p:cNvSpPr txBox="1"/>
            <p:nvPr/>
          </p:nvSpPr>
          <p:spPr>
            <a:xfrm>
              <a:off x="639178" y="13835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solidFill>
                    <a:schemeClr val="bg1"/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5</a:t>
              </a:r>
              <a:endParaRPr lang="zh-CN" altLang="en-US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endParaRPr>
            </a:p>
          </p:txBody>
        </p:sp>
      </p:grpSp>
      <p:sp>
        <p:nvSpPr>
          <p:cNvPr id="19" name="文本框 27"/>
          <p:cNvSpPr txBox="1"/>
          <p:nvPr/>
        </p:nvSpPr>
        <p:spPr>
          <a:xfrm>
            <a:off x="917854" y="97599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Andalus" panose="02020603050405020304" pitchFamily="18" charset="-78"/>
                <a:cs typeface="Andalus" panose="02020603050405020304" pitchFamily="18" charset="-78"/>
              </a:rPr>
              <a:t>01.Background</a:t>
            </a:r>
            <a:endParaRPr lang="zh-CN" altLang="en-US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0" name="文本框 28"/>
          <p:cNvSpPr txBox="1"/>
          <p:nvPr/>
        </p:nvSpPr>
        <p:spPr>
          <a:xfrm>
            <a:off x="10181695" y="93214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Andalus" panose="02020603050405020304" pitchFamily="18" charset="-78"/>
                <a:cs typeface="Andalus" panose="02020603050405020304" pitchFamily="18" charset="-78"/>
              </a:rPr>
              <a:t>04.Forecast</a:t>
            </a:r>
            <a:endParaRPr lang="zh-CN" altLang="en-US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3111250" y="97599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Andalus" panose="02020603050405020304" pitchFamily="18" charset="-78"/>
                <a:ea typeface="张海山锐谐体" panose="02000000000000000000" pitchFamily="2" charset="-122"/>
                <a:cs typeface="Andalus" panose="02020603050405020304" pitchFamily="18" charset="-78"/>
              </a:rPr>
              <a:t>02.Methodology and Processing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109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39061" y="1050494"/>
            <a:ext cx="11321818" cy="4348819"/>
            <a:chOff x="0" y="850583"/>
            <a:chExt cx="10700714" cy="355310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50584"/>
              <a:ext cx="4930802" cy="355310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0966" y="850583"/>
              <a:ext cx="4909748" cy="3553107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0" y="5399312"/>
            <a:ext cx="1219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The electrostatic energy of most glucose residues for intrachain lies on </a:t>
            </a:r>
            <a:r>
              <a:rPr lang="en-US" altLang="zh-CN" sz="2000" b="1">
                <a:solidFill>
                  <a:srgbClr val="0072BD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11-14 kcal/mol </a:t>
            </a:r>
            <a:r>
              <a:rPr lang="en-US" altLang="zh-CN" sz="200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and </a:t>
            </a:r>
            <a:r>
              <a:rPr lang="en-US" altLang="zh-CN" sz="2000" b="1">
                <a:solidFill>
                  <a:srgbClr val="0072BD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5-8 kcal/mol</a:t>
            </a:r>
            <a:r>
              <a:rPr lang="en-US" altLang="zh-CN" sz="200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, while located on </a:t>
            </a:r>
            <a:r>
              <a:rPr lang="en-US" altLang="zh-CN" sz="2000" b="1">
                <a:solidFill>
                  <a:srgbClr val="0072BD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7-10 kcal/mol </a:t>
            </a:r>
            <a:r>
              <a:rPr lang="en-US" altLang="zh-CN" sz="200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and </a:t>
            </a:r>
            <a:r>
              <a:rPr lang="en-US" altLang="zh-CN" sz="2000" b="1">
                <a:solidFill>
                  <a:srgbClr val="0072BD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2-5 kcal/mol </a:t>
            </a:r>
            <a:r>
              <a:rPr lang="en-US" altLang="zh-CN" sz="200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at 298 K for interchain.  The Van der Waals interaction energy in intrachain </a:t>
            </a:r>
            <a:r>
              <a:rPr lang="en-US" altLang="zh-CN" sz="2000" b="1">
                <a:solidFill>
                  <a:srgbClr val="0072BD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increases slightly </a:t>
            </a:r>
            <a:r>
              <a:rPr lang="en-US" altLang="zh-CN" sz="200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as the temperature rises and there is </a:t>
            </a:r>
            <a:r>
              <a:rPr lang="en-US" altLang="zh-CN" sz="2000" b="1">
                <a:solidFill>
                  <a:srgbClr val="0072BD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almost no growth </a:t>
            </a:r>
            <a:r>
              <a:rPr lang="en-US" altLang="zh-CN" sz="200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for interchain.</a:t>
            </a:r>
            <a:endParaRPr lang="zh-CN" altLang="en-US" sz="2000">
              <a:solidFill>
                <a:schemeClr val="tx2">
                  <a:lumMod val="75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1710" y="564396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9"/>
          <p:cNvSpPr txBox="1"/>
          <p:nvPr/>
        </p:nvSpPr>
        <p:spPr>
          <a:xfrm>
            <a:off x="6678601" y="63435"/>
            <a:ext cx="3088356" cy="369332"/>
          </a:xfrm>
          <a:custGeom>
            <a:avLst/>
            <a:gdLst>
              <a:gd name="connsiteX0" fmla="*/ 0 w 2064545"/>
              <a:gd name="connsiteY0" fmla="*/ 0 h 646331"/>
              <a:gd name="connsiteX1" fmla="*/ 1741380 w 2064545"/>
              <a:gd name="connsiteY1" fmla="*/ 0 h 646331"/>
              <a:gd name="connsiteX2" fmla="*/ 2064545 w 2064545"/>
              <a:gd name="connsiteY2" fmla="*/ 323166 h 646331"/>
              <a:gd name="connsiteX3" fmla="*/ 1741380 w 2064545"/>
              <a:gd name="connsiteY3" fmla="*/ 646331 h 646331"/>
              <a:gd name="connsiteX4" fmla="*/ 0 w 2064545"/>
              <a:gd name="connsiteY4" fmla="*/ 646331 h 646331"/>
              <a:gd name="connsiteX5" fmla="*/ 0 w 2064545"/>
              <a:gd name="connsiteY5" fmla="*/ 0 h 646331"/>
              <a:gd name="connsiteX0" fmla="*/ 3 w 2064548"/>
              <a:gd name="connsiteY0" fmla="*/ 0 h 646331"/>
              <a:gd name="connsiteX1" fmla="*/ 1741383 w 2064548"/>
              <a:gd name="connsiteY1" fmla="*/ 0 h 646331"/>
              <a:gd name="connsiteX2" fmla="*/ 2064548 w 2064548"/>
              <a:gd name="connsiteY2" fmla="*/ 323166 h 646331"/>
              <a:gd name="connsiteX3" fmla="*/ 1741383 w 2064548"/>
              <a:gd name="connsiteY3" fmla="*/ 646331 h 646331"/>
              <a:gd name="connsiteX4" fmla="*/ 3 w 2064548"/>
              <a:gd name="connsiteY4" fmla="*/ 646331 h 646331"/>
              <a:gd name="connsiteX5" fmla="*/ 140500 w 2064548"/>
              <a:gd name="connsiteY5" fmla="*/ 339960 h 646331"/>
              <a:gd name="connsiteX6" fmla="*/ 3 w 2064548"/>
              <a:gd name="connsiteY6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4548" h="646331">
                <a:moveTo>
                  <a:pt x="3" y="0"/>
                </a:moveTo>
                <a:lnTo>
                  <a:pt x="1741383" y="0"/>
                </a:lnTo>
                <a:lnTo>
                  <a:pt x="2064548" y="323166"/>
                </a:lnTo>
                <a:lnTo>
                  <a:pt x="1741383" y="646331"/>
                </a:lnTo>
                <a:lnTo>
                  <a:pt x="3" y="646331"/>
                </a:lnTo>
                <a:cubicBezTo>
                  <a:pt x="-790" y="544207"/>
                  <a:pt x="141293" y="442084"/>
                  <a:pt x="140500" y="339960"/>
                </a:cubicBezTo>
                <a:lnTo>
                  <a:pt x="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    </a:t>
            </a:r>
            <a:r>
              <a:rPr lang="en-US" altLang="zh-CN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03.Results and discussions</a:t>
            </a:r>
            <a:endParaRPr lang="zh-CN" altLang="en-US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452838" y="605470"/>
            <a:ext cx="314062" cy="399822"/>
            <a:chOff x="9927128" y="650674"/>
            <a:chExt cx="314062" cy="399822"/>
          </a:xfrm>
        </p:grpSpPr>
        <p:sp>
          <p:nvSpPr>
            <p:cNvPr id="40" name="燕尾形 16"/>
            <p:cNvSpPr/>
            <p:nvPr/>
          </p:nvSpPr>
          <p:spPr>
            <a:xfrm>
              <a:off x="9927128" y="650674"/>
              <a:ext cx="199911" cy="399821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85">
                <a:solidFill>
                  <a:schemeClr val="tx1"/>
                </a:solidFill>
              </a:endParaRPr>
            </a:p>
          </p:txBody>
        </p:sp>
        <p:sp>
          <p:nvSpPr>
            <p:cNvPr id="41" name="燕尾形 18"/>
            <p:cNvSpPr/>
            <p:nvPr/>
          </p:nvSpPr>
          <p:spPr>
            <a:xfrm>
              <a:off x="10036879" y="650675"/>
              <a:ext cx="204311" cy="399821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85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56283" y="56805"/>
            <a:ext cx="384605" cy="382593"/>
            <a:chOff x="601222" y="131727"/>
            <a:chExt cx="384605" cy="382593"/>
          </a:xfrm>
        </p:grpSpPr>
        <p:sp>
          <p:nvSpPr>
            <p:cNvPr id="38" name="泪滴形 37"/>
            <p:cNvSpPr/>
            <p:nvPr/>
          </p:nvSpPr>
          <p:spPr>
            <a:xfrm rot="7980028">
              <a:off x="602228" y="130721"/>
              <a:ext cx="382593" cy="384605"/>
            </a:xfrm>
            <a:prstGeom prst="teardrop">
              <a:avLst/>
            </a:prstGeom>
            <a:solidFill>
              <a:schemeClr val="tx1">
                <a:alpha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85"/>
            </a:p>
          </p:txBody>
        </p:sp>
        <p:sp>
          <p:nvSpPr>
            <p:cNvPr id="39" name="文本框 13"/>
            <p:cNvSpPr txBox="1"/>
            <p:nvPr/>
          </p:nvSpPr>
          <p:spPr>
            <a:xfrm>
              <a:off x="639178" y="13835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solidFill>
                    <a:schemeClr val="bg1"/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6</a:t>
              </a:r>
              <a:endParaRPr lang="zh-CN" altLang="en-US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endParaRPr>
            </a:p>
          </p:txBody>
        </p:sp>
      </p:grpSp>
      <p:sp>
        <p:nvSpPr>
          <p:cNvPr id="35" name="文本框 27"/>
          <p:cNvSpPr txBox="1"/>
          <p:nvPr/>
        </p:nvSpPr>
        <p:spPr>
          <a:xfrm>
            <a:off x="931922" y="69467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Andalus" panose="02020603050405020304" pitchFamily="18" charset="-78"/>
                <a:cs typeface="Andalus" panose="02020603050405020304" pitchFamily="18" charset="-78"/>
              </a:rPr>
              <a:t>01.Background</a:t>
            </a:r>
            <a:endParaRPr lang="zh-CN" altLang="en-US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6" name="文本框 28"/>
          <p:cNvSpPr txBox="1"/>
          <p:nvPr/>
        </p:nvSpPr>
        <p:spPr>
          <a:xfrm>
            <a:off x="10195763" y="65082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Andalus" panose="02020603050405020304" pitchFamily="18" charset="-78"/>
                <a:cs typeface="Andalus" panose="02020603050405020304" pitchFamily="18" charset="-78"/>
              </a:rPr>
              <a:t>04.Forecast</a:t>
            </a:r>
            <a:endParaRPr lang="zh-CN" altLang="en-US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7" name="文本框 3"/>
          <p:cNvSpPr txBox="1"/>
          <p:nvPr/>
        </p:nvSpPr>
        <p:spPr>
          <a:xfrm>
            <a:off x="3125318" y="69467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Andalus" panose="02020603050405020304" pitchFamily="18" charset="-78"/>
                <a:ea typeface="张海山锐谐体" panose="02000000000000000000" pitchFamily="2" charset="-122"/>
                <a:cs typeface="Andalus" panose="02020603050405020304" pitchFamily="18" charset="-78"/>
              </a:rPr>
              <a:t>02.Methodology and Processing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996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0" y="1050495"/>
            <a:ext cx="7372357" cy="514710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182092" y="1397619"/>
            <a:ext cx="346894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latin typeface="Andalus" panose="02020603050405020304" pitchFamily="18" charset="-78"/>
                <a:cs typeface="Andalus" panose="02020603050405020304" pitchFamily="18" charset="-78"/>
              </a:rPr>
              <a:t>The intersheet Van der Waals interaction </a:t>
            </a:r>
            <a:r>
              <a:rPr lang="en-US" altLang="zh-CN" sz="2000" b="1">
                <a:solidFill>
                  <a:srgbClr val="0072BD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decreases slightly </a:t>
            </a:r>
            <a:r>
              <a:rPr lang="en-US" altLang="zh-CN" sz="2000">
                <a:latin typeface="Andalus" panose="02020603050405020304" pitchFamily="18" charset="-78"/>
                <a:cs typeface="Andalus" panose="02020603050405020304" pitchFamily="18" charset="-78"/>
              </a:rPr>
              <a:t>with the </a:t>
            </a:r>
            <a:r>
              <a:rPr lang="en-US" altLang="zh-CN" sz="200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temperature</a:t>
            </a:r>
            <a:r>
              <a:rPr lang="en-US" altLang="zh-CN" sz="2000" b="1">
                <a:solidFill>
                  <a:srgbClr val="0072BD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increasing</a:t>
            </a:r>
            <a:r>
              <a:rPr lang="en-US" altLang="zh-CN" sz="2000">
                <a:latin typeface="Andalus" panose="02020603050405020304" pitchFamily="18" charset="-78"/>
                <a:cs typeface="Andalus" panose="02020603050405020304" pitchFamily="18" charset="-78"/>
              </a:rPr>
              <a:t>,  The Van der Waals energy of most glucose residues is located on the range of </a:t>
            </a:r>
            <a:r>
              <a:rPr lang="en-US" altLang="zh-CN" sz="2000" b="1">
                <a:solidFill>
                  <a:srgbClr val="0072BD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6-12 kcal/mol </a:t>
            </a:r>
            <a:r>
              <a:rPr lang="en-US" altLang="zh-CN" sz="2000">
                <a:latin typeface="Andalus" panose="02020603050405020304" pitchFamily="18" charset="-78"/>
                <a:cs typeface="Andalus" panose="02020603050405020304" pitchFamily="18" charset="-78"/>
              </a:rPr>
              <a:t>at 550 K.</a:t>
            </a:r>
            <a:endParaRPr lang="zh-CN" altLang="en-US" sz="200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cxnSp>
        <p:nvCxnSpPr>
          <p:cNvPr id="30" name="直接连接符 29"/>
          <p:cNvCxnSpPr>
            <a:cxnSpLocks/>
          </p:cNvCxnSpPr>
          <p:nvPr/>
        </p:nvCxnSpPr>
        <p:spPr>
          <a:xfrm>
            <a:off x="-12358" y="564396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9"/>
          <p:cNvSpPr txBox="1"/>
          <p:nvPr/>
        </p:nvSpPr>
        <p:spPr>
          <a:xfrm>
            <a:off x="6664533" y="63435"/>
            <a:ext cx="3088356" cy="369332"/>
          </a:xfrm>
          <a:custGeom>
            <a:avLst/>
            <a:gdLst>
              <a:gd name="connsiteX0" fmla="*/ 0 w 2064545"/>
              <a:gd name="connsiteY0" fmla="*/ 0 h 646331"/>
              <a:gd name="connsiteX1" fmla="*/ 1741380 w 2064545"/>
              <a:gd name="connsiteY1" fmla="*/ 0 h 646331"/>
              <a:gd name="connsiteX2" fmla="*/ 2064545 w 2064545"/>
              <a:gd name="connsiteY2" fmla="*/ 323166 h 646331"/>
              <a:gd name="connsiteX3" fmla="*/ 1741380 w 2064545"/>
              <a:gd name="connsiteY3" fmla="*/ 646331 h 646331"/>
              <a:gd name="connsiteX4" fmla="*/ 0 w 2064545"/>
              <a:gd name="connsiteY4" fmla="*/ 646331 h 646331"/>
              <a:gd name="connsiteX5" fmla="*/ 0 w 2064545"/>
              <a:gd name="connsiteY5" fmla="*/ 0 h 646331"/>
              <a:gd name="connsiteX0" fmla="*/ 3 w 2064548"/>
              <a:gd name="connsiteY0" fmla="*/ 0 h 646331"/>
              <a:gd name="connsiteX1" fmla="*/ 1741383 w 2064548"/>
              <a:gd name="connsiteY1" fmla="*/ 0 h 646331"/>
              <a:gd name="connsiteX2" fmla="*/ 2064548 w 2064548"/>
              <a:gd name="connsiteY2" fmla="*/ 323166 h 646331"/>
              <a:gd name="connsiteX3" fmla="*/ 1741383 w 2064548"/>
              <a:gd name="connsiteY3" fmla="*/ 646331 h 646331"/>
              <a:gd name="connsiteX4" fmla="*/ 3 w 2064548"/>
              <a:gd name="connsiteY4" fmla="*/ 646331 h 646331"/>
              <a:gd name="connsiteX5" fmla="*/ 140500 w 2064548"/>
              <a:gd name="connsiteY5" fmla="*/ 339960 h 646331"/>
              <a:gd name="connsiteX6" fmla="*/ 3 w 2064548"/>
              <a:gd name="connsiteY6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4548" h="646331">
                <a:moveTo>
                  <a:pt x="3" y="0"/>
                </a:moveTo>
                <a:lnTo>
                  <a:pt x="1741383" y="0"/>
                </a:lnTo>
                <a:lnTo>
                  <a:pt x="2064548" y="323166"/>
                </a:lnTo>
                <a:lnTo>
                  <a:pt x="1741383" y="646331"/>
                </a:lnTo>
                <a:lnTo>
                  <a:pt x="3" y="646331"/>
                </a:lnTo>
                <a:cubicBezTo>
                  <a:pt x="-790" y="544207"/>
                  <a:pt x="141293" y="442084"/>
                  <a:pt x="140500" y="339960"/>
                </a:cubicBezTo>
                <a:lnTo>
                  <a:pt x="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    </a:t>
            </a:r>
            <a:r>
              <a:rPr lang="en-US" altLang="zh-CN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03.Results and discussions</a:t>
            </a:r>
            <a:endParaRPr lang="zh-CN" altLang="en-US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1438770" y="605470"/>
            <a:ext cx="314062" cy="399822"/>
            <a:chOff x="9927128" y="650674"/>
            <a:chExt cx="314062" cy="399822"/>
          </a:xfrm>
        </p:grpSpPr>
        <p:sp>
          <p:nvSpPr>
            <p:cNvPr id="39" name="燕尾形 16"/>
            <p:cNvSpPr/>
            <p:nvPr/>
          </p:nvSpPr>
          <p:spPr>
            <a:xfrm>
              <a:off x="9927128" y="650674"/>
              <a:ext cx="199911" cy="399821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85">
                <a:solidFill>
                  <a:schemeClr val="tx1"/>
                </a:solidFill>
              </a:endParaRPr>
            </a:p>
          </p:txBody>
        </p:sp>
        <p:sp>
          <p:nvSpPr>
            <p:cNvPr id="40" name="燕尾形 18"/>
            <p:cNvSpPr/>
            <p:nvPr/>
          </p:nvSpPr>
          <p:spPr>
            <a:xfrm>
              <a:off x="10036879" y="650675"/>
              <a:ext cx="204311" cy="399821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85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42215" y="56805"/>
            <a:ext cx="384605" cy="382593"/>
            <a:chOff x="601222" y="131727"/>
            <a:chExt cx="384605" cy="382593"/>
          </a:xfrm>
        </p:grpSpPr>
        <p:sp>
          <p:nvSpPr>
            <p:cNvPr id="37" name="泪滴形 36"/>
            <p:cNvSpPr/>
            <p:nvPr/>
          </p:nvSpPr>
          <p:spPr>
            <a:xfrm rot="7980028">
              <a:off x="602228" y="130721"/>
              <a:ext cx="382593" cy="384605"/>
            </a:xfrm>
            <a:prstGeom prst="teardrop">
              <a:avLst/>
            </a:prstGeom>
            <a:solidFill>
              <a:schemeClr val="tx1">
                <a:alpha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85"/>
            </a:p>
          </p:txBody>
        </p:sp>
        <p:sp>
          <p:nvSpPr>
            <p:cNvPr id="38" name="文本框 13"/>
            <p:cNvSpPr txBox="1"/>
            <p:nvPr/>
          </p:nvSpPr>
          <p:spPr>
            <a:xfrm>
              <a:off x="639178" y="13835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solidFill>
                    <a:schemeClr val="bg1"/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7</a:t>
              </a:r>
              <a:endParaRPr lang="zh-CN" altLang="en-US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endParaRPr>
            </a:p>
          </p:txBody>
        </p:sp>
      </p:grpSp>
      <p:sp>
        <p:nvSpPr>
          <p:cNvPr id="34" name="文本框 27"/>
          <p:cNvSpPr txBox="1"/>
          <p:nvPr/>
        </p:nvSpPr>
        <p:spPr>
          <a:xfrm>
            <a:off x="917854" y="69467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Andalus" panose="02020603050405020304" pitchFamily="18" charset="-78"/>
                <a:cs typeface="Andalus" panose="02020603050405020304" pitchFamily="18" charset="-78"/>
              </a:rPr>
              <a:t>01.Background</a:t>
            </a:r>
            <a:endParaRPr lang="zh-CN" altLang="en-US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5" name="文本框 28"/>
          <p:cNvSpPr txBox="1"/>
          <p:nvPr/>
        </p:nvSpPr>
        <p:spPr>
          <a:xfrm>
            <a:off x="10181695" y="65082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Andalus" panose="02020603050405020304" pitchFamily="18" charset="-78"/>
                <a:cs typeface="Andalus" panose="02020603050405020304" pitchFamily="18" charset="-78"/>
              </a:rPr>
              <a:t>04.Forecast</a:t>
            </a:r>
            <a:endParaRPr lang="zh-CN" altLang="en-US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6" name="文本框 3"/>
          <p:cNvSpPr txBox="1"/>
          <p:nvPr/>
        </p:nvSpPr>
        <p:spPr>
          <a:xfrm>
            <a:off x="3111250" y="69467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Andalus" panose="02020603050405020304" pitchFamily="18" charset="-78"/>
                <a:ea typeface="张海山锐谐体" panose="02000000000000000000" pitchFamily="2" charset="-122"/>
                <a:cs typeface="Andalus" panose="02020603050405020304" pitchFamily="18" charset="-78"/>
              </a:rPr>
              <a:t>02.Methodology and Processing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40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65365" y="1830030"/>
            <a:ext cx="492388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The interactions were discussed only in water, and no comparison to other solvents.  In the next step, we will study the Van der Waals and electrostatic interaction in </a:t>
            </a:r>
            <a:r>
              <a:rPr lang="en-US" altLang="zh-CN" sz="2000" b="1">
                <a:solidFill>
                  <a:srgbClr val="0072BD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different solvent environments</a:t>
            </a:r>
            <a:r>
              <a:rPr lang="en-US" altLang="zh-CN" sz="2000">
                <a:solidFill>
                  <a:schemeClr val="tx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.</a:t>
            </a:r>
            <a:endParaRPr lang="zh-CN" altLang="en-US" sz="2000">
              <a:solidFill>
                <a:schemeClr val="tx2">
                  <a:lumMod val="75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75770" y="850584"/>
            <a:ext cx="5544458" cy="6116770"/>
            <a:chOff x="0" y="741230"/>
            <a:chExt cx="5544458" cy="611677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49" t="5655" r="9205" b="5152"/>
            <a:stretch/>
          </p:blipFill>
          <p:spPr>
            <a:xfrm>
              <a:off x="0" y="741230"/>
              <a:ext cx="5544458" cy="611677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3" t="9051" r="3959"/>
            <a:stretch/>
          </p:blipFill>
          <p:spPr>
            <a:xfrm>
              <a:off x="1132115" y="1538514"/>
              <a:ext cx="3222172" cy="4325257"/>
            </a:xfrm>
            <a:prstGeom prst="rect">
              <a:avLst/>
            </a:prstGeom>
          </p:spPr>
        </p:pic>
      </p:grpSp>
      <p:cxnSp>
        <p:nvCxnSpPr>
          <p:cNvPr id="16" name="直接连接符 15"/>
          <p:cNvCxnSpPr>
            <a:cxnSpLocks/>
          </p:cNvCxnSpPr>
          <p:nvPr/>
        </p:nvCxnSpPr>
        <p:spPr>
          <a:xfrm>
            <a:off x="1710" y="578469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9"/>
          <p:cNvSpPr txBox="1"/>
          <p:nvPr/>
        </p:nvSpPr>
        <p:spPr>
          <a:xfrm>
            <a:off x="9899096" y="71898"/>
            <a:ext cx="1867804" cy="369332"/>
          </a:xfrm>
          <a:custGeom>
            <a:avLst/>
            <a:gdLst>
              <a:gd name="connsiteX0" fmla="*/ 0 w 2064545"/>
              <a:gd name="connsiteY0" fmla="*/ 0 h 646331"/>
              <a:gd name="connsiteX1" fmla="*/ 1741380 w 2064545"/>
              <a:gd name="connsiteY1" fmla="*/ 0 h 646331"/>
              <a:gd name="connsiteX2" fmla="*/ 2064545 w 2064545"/>
              <a:gd name="connsiteY2" fmla="*/ 323166 h 646331"/>
              <a:gd name="connsiteX3" fmla="*/ 1741380 w 2064545"/>
              <a:gd name="connsiteY3" fmla="*/ 646331 h 646331"/>
              <a:gd name="connsiteX4" fmla="*/ 0 w 2064545"/>
              <a:gd name="connsiteY4" fmla="*/ 646331 h 646331"/>
              <a:gd name="connsiteX5" fmla="*/ 0 w 2064545"/>
              <a:gd name="connsiteY5" fmla="*/ 0 h 646331"/>
              <a:gd name="connsiteX0" fmla="*/ 3 w 2064548"/>
              <a:gd name="connsiteY0" fmla="*/ 0 h 646331"/>
              <a:gd name="connsiteX1" fmla="*/ 1741383 w 2064548"/>
              <a:gd name="connsiteY1" fmla="*/ 0 h 646331"/>
              <a:gd name="connsiteX2" fmla="*/ 2064548 w 2064548"/>
              <a:gd name="connsiteY2" fmla="*/ 323166 h 646331"/>
              <a:gd name="connsiteX3" fmla="*/ 1741383 w 2064548"/>
              <a:gd name="connsiteY3" fmla="*/ 646331 h 646331"/>
              <a:gd name="connsiteX4" fmla="*/ 3 w 2064548"/>
              <a:gd name="connsiteY4" fmla="*/ 646331 h 646331"/>
              <a:gd name="connsiteX5" fmla="*/ 140500 w 2064548"/>
              <a:gd name="connsiteY5" fmla="*/ 339960 h 646331"/>
              <a:gd name="connsiteX6" fmla="*/ 3 w 2064548"/>
              <a:gd name="connsiteY6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4548" h="646331">
                <a:moveTo>
                  <a:pt x="3" y="0"/>
                </a:moveTo>
                <a:lnTo>
                  <a:pt x="1741383" y="0"/>
                </a:lnTo>
                <a:lnTo>
                  <a:pt x="2064548" y="323166"/>
                </a:lnTo>
                <a:lnTo>
                  <a:pt x="1741383" y="646331"/>
                </a:lnTo>
                <a:lnTo>
                  <a:pt x="3" y="646331"/>
                </a:lnTo>
                <a:cubicBezTo>
                  <a:pt x="-790" y="544207"/>
                  <a:pt x="141293" y="442084"/>
                  <a:pt x="140500" y="339960"/>
                </a:cubicBezTo>
                <a:lnTo>
                  <a:pt x="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rPr>
              <a:t>    </a:t>
            </a:r>
            <a:r>
              <a:rPr lang="en-US" altLang="zh-CN">
                <a:solidFill>
                  <a:schemeClr val="bg1"/>
                </a:solidFill>
                <a:latin typeface="Andalus" panose="02020603050405020304" pitchFamily="18" charset="-78"/>
                <a:ea typeface="张海山锐谐体" panose="02000000000000000000" pitchFamily="2" charset="-122"/>
                <a:cs typeface="Andalus" panose="02020603050405020304" pitchFamily="18" charset="-78"/>
              </a:rPr>
              <a:t>04.Forecast</a:t>
            </a:r>
            <a:endParaRPr lang="zh-CN" altLang="en-US" dirty="0">
              <a:solidFill>
                <a:schemeClr val="bg1"/>
              </a:solidFill>
              <a:latin typeface="Andalus" panose="02020603050405020304" pitchFamily="18" charset="-78"/>
              <a:ea typeface="张海山锐谐体" panose="02000000000000000000" pitchFamily="2" charset="-122"/>
              <a:cs typeface="Andalus" panose="02020603050405020304" pitchFamily="18" charset="-78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1452838" y="619543"/>
            <a:ext cx="314062" cy="399822"/>
            <a:chOff x="9927128" y="650674"/>
            <a:chExt cx="314062" cy="399822"/>
          </a:xfrm>
        </p:grpSpPr>
        <p:sp>
          <p:nvSpPr>
            <p:cNvPr id="31" name="燕尾形 16"/>
            <p:cNvSpPr/>
            <p:nvPr/>
          </p:nvSpPr>
          <p:spPr>
            <a:xfrm>
              <a:off x="9927128" y="650674"/>
              <a:ext cx="199911" cy="399821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85">
                <a:solidFill>
                  <a:schemeClr val="tx1"/>
                </a:solidFill>
              </a:endParaRPr>
            </a:p>
          </p:txBody>
        </p:sp>
        <p:sp>
          <p:nvSpPr>
            <p:cNvPr id="32" name="燕尾形 18"/>
            <p:cNvSpPr/>
            <p:nvPr/>
          </p:nvSpPr>
          <p:spPr>
            <a:xfrm>
              <a:off x="10036879" y="650675"/>
              <a:ext cx="204311" cy="399821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85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56283" y="70878"/>
            <a:ext cx="384605" cy="382593"/>
            <a:chOff x="601222" y="131727"/>
            <a:chExt cx="384605" cy="382593"/>
          </a:xfrm>
        </p:grpSpPr>
        <p:sp>
          <p:nvSpPr>
            <p:cNvPr id="26" name="泪滴形 25"/>
            <p:cNvSpPr/>
            <p:nvPr/>
          </p:nvSpPr>
          <p:spPr>
            <a:xfrm rot="7980028">
              <a:off x="602228" y="130721"/>
              <a:ext cx="382593" cy="384605"/>
            </a:xfrm>
            <a:prstGeom prst="teardrop">
              <a:avLst/>
            </a:prstGeom>
            <a:solidFill>
              <a:schemeClr val="tx1">
                <a:alpha val="95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85"/>
            </a:p>
          </p:txBody>
        </p:sp>
        <p:sp>
          <p:nvSpPr>
            <p:cNvPr id="30" name="文本框 13"/>
            <p:cNvSpPr txBox="1"/>
            <p:nvPr/>
          </p:nvSpPr>
          <p:spPr>
            <a:xfrm>
              <a:off x="639178" y="13835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solidFill>
                    <a:schemeClr val="bg1"/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8</a:t>
              </a:r>
              <a:endParaRPr lang="zh-CN" altLang="en-US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endParaRPr>
            </a:p>
          </p:txBody>
        </p:sp>
      </p:grpSp>
      <p:sp>
        <p:nvSpPr>
          <p:cNvPr id="22" name="文本框 27"/>
          <p:cNvSpPr txBox="1"/>
          <p:nvPr/>
        </p:nvSpPr>
        <p:spPr>
          <a:xfrm>
            <a:off x="6804303" y="83540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Andalus" panose="02020603050405020304" pitchFamily="18" charset="-78"/>
                <a:cs typeface="Andalus" panose="02020603050405020304" pitchFamily="18" charset="-78"/>
              </a:rPr>
              <a:t>03.Results and discussions</a:t>
            </a:r>
            <a:endParaRPr lang="zh-CN" altLang="en-US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3" name="文本框 28"/>
          <p:cNvSpPr txBox="1"/>
          <p:nvPr/>
        </p:nvSpPr>
        <p:spPr>
          <a:xfrm>
            <a:off x="836450" y="94098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Andalus" panose="02020603050405020304" pitchFamily="18" charset="-78"/>
                <a:cs typeface="Andalus" panose="02020603050405020304" pitchFamily="18" charset="-78"/>
              </a:rPr>
              <a:t>01.Background</a:t>
            </a:r>
            <a:endParaRPr lang="zh-CN" altLang="en-US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4" name="文本框 1"/>
          <p:cNvSpPr txBox="1"/>
          <p:nvPr/>
        </p:nvSpPr>
        <p:spPr>
          <a:xfrm>
            <a:off x="5571679" y="4468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" name="文本框 3"/>
          <p:cNvSpPr txBox="1"/>
          <p:nvPr/>
        </p:nvSpPr>
        <p:spPr>
          <a:xfrm>
            <a:off x="3065103" y="83540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Andalus" panose="02020603050405020304" pitchFamily="18" charset="-78"/>
                <a:ea typeface="张海山锐谐体" panose="02000000000000000000" pitchFamily="2" charset="-122"/>
                <a:cs typeface="Andalus" panose="02020603050405020304" pitchFamily="18" charset="-78"/>
              </a:rPr>
              <a:t>02.Methodology and Processing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44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7233337"/>
  <p:tag name="MH_LIBRARY" val="GRAPHIC"/>
  <p:tag name="MH_TYPE" val="Other"/>
  <p:tag name="MH_ORDER" val="1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562</Words>
  <Application>Microsoft Office PowerPoint</Application>
  <PresentationFormat>宽屏</PresentationFormat>
  <Paragraphs>100</Paragraphs>
  <Slides>10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张海山锐谐体</vt:lpstr>
      <vt:lpstr>Wingdings</vt:lpstr>
      <vt:lpstr>Andalus</vt:lpstr>
      <vt:lpstr>等线 Light</vt:lpstr>
      <vt:lpstr>Arial</vt:lpstr>
      <vt:lpstr>等线</vt:lpstr>
      <vt:lpstr>方正舒体</vt:lpstr>
      <vt:lpstr>宋体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AutoBVT</dc:creator>
  <cp:lastModifiedBy>AutoBVT</cp:lastModifiedBy>
  <cp:revision>81</cp:revision>
  <dcterms:created xsi:type="dcterms:W3CDTF">2017-05-01T11:58:40Z</dcterms:created>
  <dcterms:modified xsi:type="dcterms:W3CDTF">2017-05-05T13:46:36Z</dcterms:modified>
</cp:coreProperties>
</file>